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91" r:id="rId6"/>
    <p:sldId id="257" r:id="rId7"/>
    <p:sldId id="258" r:id="rId8"/>
    <p:sldId id="276" r:id="rId9"/>
    <p:sldId id="283" r:id="rId10"/>
    <p:sldId id="286" r:id="rId11"/>
    <p:sldId id="292" r:id="rId12"/>
    <p:sldId id="293" r:id="rId13"/>
    <p:sldId id="287" r:id="rId14"/>
    <p:sldId id="294" r:id="rId15"/>
    <p:sldId id="261" r:id="rId16"/>
    <p:sldId id="280" r:id="rId17"/>
    <p:sldId id="281" r:id="rId18"/>
    <p:sldId id="282" r:id="rId19"/>
    <p:sldId id="290" r:id="rId20"/>
    <p:sldId id="278" r:id="rId21"/>
    <p:sldId id="264" r:id="rId22"/>
    <p:sldId id="277" r:id="rId23"/>
    <p:sldId id="284" r:id="rId24"/>
    <p:sldId id="285" r:id="rId25"/>
    <p:sldId id="265" r:id="rId26"/>
    <p:sldId id="296" r:id="rId27"/>
    <p:sldId id="26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38" autoAdjust="0"/>
    <p:restoredTop sz="94472" autoAdjust="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74B64-E1DF-4324-A70E-D1443DFA0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4250D-FC66-40CD-ABD7-65D0FF5B9568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211F-274D-4B73-8F53-607921CC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211F-274D-4B73-8F53-607921CCC537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A4A4AD-8453-43D4-BA40-63B6AF46B781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14348" y="714356"/>
            <a:ext cx="7500990" cy="29306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8640"/>
            <a:ext cx="7509998" cy="31683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КРАТКАЯ ПРЕЗЕНТАЦИЯ ОСНОВНОЙ ОБРАЗОВАТЕЛЬНОЙ ПРОГРАММЫ МДОУ «ДЕТСКИЙ САД № 48»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flipV="1">
            <a:off x="642910" y="500042"/>
            <a:ext cx="807249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058152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ПЛАНИРУЕМЫЕ РЕЗУЛЬТАТЫ как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ориентиры  освоения ООП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7715304" cy="464347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b="1" dirty="0" smtClean="0"/>
              <a:t> </a:t>
            </a:r>
            <a:r>
              <a:rPr lang="ru-RU" dirty="0" smtClean="0"/>
              <a:t>Эта часть ООП ДО составлена на основе соответствующего раздела авторской программы «От рождения до школы» (обязательная часть)  и дополнена описанием планируемых результатов в части, формируемой участниками образовательных отношений (это результаты работы по приоритетным направлениям, результаты, учитывающие особенности развития детей с ОВЗ и др.).</a:t>
            </a:r>
          </a:p>
          <a:p>
            <a:pPr algn="l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714356"/>
            <a:ext cx="807249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58152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42910" y="2143116"/>
            <a:ext cx="7786742" cy="3314648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Описание </a:t>
            </a:r>
            <a:r>
              <a:rPr lang="ru-RU" b="1" dirty="0" smtClean="0"/>
              <a:t>образовательной деятельности в соответствии с направлениями развития ребенка, представленными в образовательных областях. </a:t>
            </a: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b="1" dirty="0" smtClean="0"/>
              <a:t>Вариативные </a:t>
            </a:r>
            <a:r>
              <a:rPr lang="ru-RU" b="1" dirty="0" smtClean="0"/>
              <a:t>формы, способы, методы и средства реализации Программы с учетом возрастных и индивидуальных особенностей воспитанников, специфики их образовательных потребностей и </a:t>
            </a:r>
            <a:r>
              <a:rPr lang="ru-RU" b="1" dirty="0" smtClean="0"/>
              <a:t>интересов.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b="1" dirty="0" smtClean="0"/>
              <a:t>Программа воспитания МДОУ</a:t>
            </a: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Описание </a:t>
            </a:r>
            <a:r>
              <a:rPr lang="ru-RU" b="1" dirty="0" smtClean="0"/>
              <a:t>образовательной деятельности по профессиональной коррекции нарушений развития </a:t>
            </a:r>
            <a:r>
              <a:rPr lang="ru-RU" b="1" dirty="0" smtClean="0"/>
              <a:t>детей.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Особенности </a:t>
            </a:r>
            <a:r>
              <a:rPr lang="ru-RU" b="1" dirty="0" smtClean="0"/>
              <a:t>образовательной  деятельности разных видов и  культурных </a:t>
            </a:r>
            <a:r>
              <a:rPr lang="ru-RU" b="1" dirty="0" smtClean="0"/>
              <a:t>практик.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b="1" dirty="0" smtClean="0"/>
              <a:t>Способы </a:t>
            </a:r>
            <a:r>
              <a:rPr lang="ru-RU" b="1" dirty="0" smtClean="0"/>
              <a:t>и направления поддержки детской </a:t>
            </a:r>
            <a:r>
              <a:rPr lang="ru-RU" b="1" dirty="0" smtClean="0"/>
              <a:t>инициативы.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Взаимодействие взрослых с детьми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b="1" dirty="0" smtClean="0"/>
              <a:t>Особенности </a:t>
            </a:r>
            <a:r>
              <a:rPr lang="ru-RU" b="1" dirty="0" smtClean="0"/>
              <a:t>взаимодействия педагогического коллектива  с семьями воспитанников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b="1" dirty="0" smtClean="0"/>
              <a:t>Иные </a:t>
            </a:r>
            <a:r>
              <a:rPr lang="ru-RU" b="1" dirty="0" smtClean="0"/>
              <a:t>характеристики, значимые для </a:t>
            </a:r>
            <a:r>
              <a:rPr lang="ru-RU" b="1" dirty="0" smtClean="0"/>
              <a:t>участников </a:t>
            </a:r>
            <a:r>
              <a:rPr lang="ru-RU" b="1" dirty="0" smtClean="0"/>
              <a:t>образовательных отношений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8662" y="785794"/>
            <a:ext cx="7643866" cy="11430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928670"/>
            <a:ext cx="7159776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ОБРАЗОВАТЕЛЬНЫЕ  ОБЛАСТИ 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11560" y="2132856"/>
            <a:ext cx="2500330" cy="142876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 –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коммуникативное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143240" y="3286124"/>
            <a:ext cx="2643206" cy="15716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71472" y="4786322"/>
            <a:ext cx="2428892" cy="164307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Художественно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эстетическое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715008" y="4572008"/>
            <a:ext cx="2928958" cy="15716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Физическое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000760" y="2071678"/>
            <a:ext cx="2643206" cy="142876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Познавательное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714356"/>
            <a:ext cx="8072494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58152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СОДЕРЖАНИЕ ОБРАЗОВАТЕЛЬНЫХ ОБЛАСТЕЙ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753376" cy="3865632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ru-RU" sz="2800" dirty="0" smtClean="0"/>
              <a:t>Содержание образовательных областей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- как сквозных механизмах развития ребенка)</a:t>
            </a:r>
            <a:endParaRPr lang="ru-RU" sz="1100" dirty="0" smtClean="0">
              <a:latin typeface="Arial" charset="0"/>
              <a:cs typeface="Arial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714356"/>
            <a:ext cx="8072494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58152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ВИДЫ ДЕТСКОЙ ДЕЯТЕЛЬНОСТИ</a:t>
            </a:r>
            <a:endParaRPr lang="ru-RU" sz="40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7753376" cy="4071966"/>
          </a:xfrm>
        </p:spPr>
        <p:txBody>
          <a:bodyPr>
            <a:normAutofit fontScale="77500" lnSpcReduction="20000"/>
          </a:bodyPr>
          <a:lstStyle/>
          <a:p>
            <a:pPr algn="ctr" eaLnBrk="0" hangingPunct="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 раннего возраста (2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года)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dirty="0" smtClean="0">
              <a:solidFill>
                <a:srgbClr val="002060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предметная деятельность и игры с составными и динамическими игрушками; </a:t>
            </a:r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экспериментирование с материалами и веществами (песок, вода, тесто и пр.);</a:t>
            </a:r>
            <a:endParaRPr lang="ru-RU" sz="1050" dirty="0" smtClean="0"/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общение с взрослым и совместные игры со сверстниками под руководством взрослого;</a:t>
            </a:r>
            <a:endParaRPr lang="ru-RU" sz="1050" dirty="0" smtClean="0"/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самообслуживание и действия с бытовыми предметами-орудиями</a:t>
            </a:r>
            <a:endParaRPr lang="ru-RU" sz="1050" dirty="0" smtClean="0"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восприятие смысла музыки, сказок, стихов, рассматривание картинок;</a:t>
            </a:r>
            <a:endParaRPr lang="ru-RU" sz="1050" dirty="0" smtClean="0"/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двигательная активность.</a:t>
            </a:r>
            <a:endParaRPr lang="ru-RU" sz="105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260648"/>
            <a:ext cx="8072494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058152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ВИДЫ ДЕТСКОЙ ДЕЯТЕЛЬНОСТИ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1844824"/>
            <a:ext cx="7858180" cy="4441696"/>
          </a:xfrm>
        </p:spPr>
        <p:txBody>
          <a:bodyPr>
            <a:noAutofit/>
          </a:bodyPr>
          <a:lstStyle/>
          <a:p>
            <a:pPr algn="just" eaLnBrk="0" hangingPunct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дошкольного возраста (3 года - 8 лет):</a:t>
            </a:r>
            <a:endParaRPr lang="ru-RU" sz="1600" dirty="0" smtClean="0">
              <a:solidFill>
                <a:srgbClr val="002060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ряд видов деятельности, таких как игровая, включая сюжетно-ролевую игру, игру с правилами и другие виды игры;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коммуникативная (общение и взаимодействие со взрослыми и сверстниками);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самообслуживание и элементарный бытовой труд (в помещении и на улице);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конструирование из разного материала, включая конструкторы, модули, бумагу, природный и иной материал;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изобразительная (рисование, лепка, аппликация);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музыкальная (восприятие и понимание смысла музыкальных произведений, пение, музыкально-ритмические движения, </a:t>
            </a:r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игры на детских музыкальных инструментах);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двигательная (овладение основными движениями) формы активности ребенка.</a:t>
            </a:r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07249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58152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ОРГАНИЗАЦИОННЫЙ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РАЗДЕЛ ООП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8039128" cy="47863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 </a:t>
            </a:r>
            <a:r>
              <a:rPr lang="ru-RU" sz="3600" b="1" dirty="0" smtClean="0"/>
              <a:t>Организационный </a:t>
            </a:r>
            <a:r>
              <a:rPr lang="ru-RU" sz="3600" b="1" dirty="0" smtClean="0"/>
              <a:t>раздел </a:t>
            </a:r>
            <a:r>
              <a:rPr lang="ru-RU" sz="3600" dirty="0" smtClean="0"/>
              <a:t>содержит описание материально-технического обеспечения Программы, </a:t>
            </a:r>
            <a:r>
              <a:rPr lang="ru-RU" sz="3600" dirty="0" smtClean="0"/>
              <a:t>условия реализации Программы, включает </a:t>
            </a:r>
            <a:r>
              <a:rPr lang="ru-RU" sz="3600" dirty="0" smtClean="0"/>
              <a:t>распорядок и режим дня, </a:t>
            </a:r>
            <a:r>
              <a:rPr lang="ru-RU" sz="3600" dirty="0" smtClean="0"/>
              <a:t>календарный план, п</a:t>
            </a:r>
            <a:r>
              <a:rPr lang="ru-RU" sz="3600" dirty="0" smtClean="0"/>
              <a:t>ерспективы </a:t>
            </a:r>
            <a:r>
              <a:rPr lang="ru-RU" sz="3600" dirty="0" smtClean="0"/>
              <a:t>работы по совершенствованию и развитию содержания </a:t>
            </a:r>
            <a:r>
              <a:rPr lang="ru-RU" sz="3600" dirty="0" smtClean="0"/>
              <a:t>Программы, перечень </a:t>
            </a:r>
            <a:r>
              <a:rPr lang="ru-RU" sz="3600" dirty="0" smtClean="0"/>
              <a:t>нормативных и нормативно-методических </a:t>
            </a:r>
            <a:r>
              <a:rPr lang="ru-RU" sz="3600" dirty="0" smtClean="0"/>
              <a:t>документов и литературных источников, </a:t>
            </a:r>
            <a:r>
              <a:rPr lang="ru-RU" sz="3600" dirty="0" smtClean="0"/>
              <a:t>а </a:t>
            </a:r>
            <a:r>
              <a:rPr lang="ru-RU" sz="3600" dirty="0" smtClean="0"/>
              <a:t>также особенности </a:t>
            </a:r>
            <a:r>
              <a:rPr lang="ru-RU" sz="3600" dirty="0" smtClean="0"/>
              <a:t>организации </a:t>
            </a:r>
            <a:r>
              <a:rPr lang="ru-RU" sz="3600" dirty="0" smtClean="0"/>
              <a:t>развивающей предметно-пространственной </a:t>
            </a:r>
            <a:r>
              <a:rPr lang="ru-RU" sz="3600" dirty="0" smtClean="0"/>
              <a:t>среды.</a:t>
            </a:r>
          </a:p>
          <a:p>
            <a:pPr algn="just"/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88640"/>
            <a:ext cx="8358246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58152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ДЕЯТЕЛЬНОСТЬ 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196752"/>
            <a:ext cx="8501122" cy="514351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5500" b="1" dirty="0" smtClean="0"/>
              <a:t>1.</a:t>
            </a:r>
            <a:r>
              <a:rPr lang="ru-RU" sz="5500" b="1" u="sng" dirty="0" smtClean="0"/>
              <a:t>Утренний образовательный блок</a:t>
            </a:r>
            <a:r>
              <a:rPr lang="ru-RU" sz="5500" dirty="0" smtClean="0"/>
              <a:t> – продолжительность</a:t>
            </a:r>
          </a:p>
          <a:p>
            <a:pPr algn="l"/>
            <a:r>
              <a:rPr lang="ru-RU" sz="5500" dirty="0" smtClean="0"/>
              <a:t>        с 7.00 до 9.00 часов – включает в себя:</a:t>
            </a:r>
          </a:p>
          <a:p>
            <a:pPr lvl="1" algn="l"/>
            <a:r>
              <a:rPr lang="ru-RU" sz="5500" dirty="0" smtClean="0"/>
              <a:t>Совместную деятельность воспитателя с ребенком,</a:t>
            </a:r>
          </a:p>
          <a:p>
            <a:pPr lvl="1" algn="l"/>
            <a:r>
              <a:rPr lang="ru-RU" sz="5500" dirty="0" smtClean="0"/>
              <a:t>Свободную самостоятельную игровую деятельность детей;</a:t>
            </a:r>
          </a:p>
          <a:p>
            <a:pPr algn="l"/>
            <a:r>
              <a:rPr lang="ru-RU" sz="5500" b="1" dirty="0" smtClean="0"/>
              <a:t>2</a:t>
            </a:r>
            <a:r>
              <a:rPr lang="ru-RU" sz="5500" dirty="0" smtClean="0"/>
              <a:t>. </a:t>
            </a:r>
            <a:r>
              <a:rPr lang="ru-RU" sz="5500" b="1" u="sng" dirty="0" smtClean="0"/>
              <a:t>Развивающий блок</a:t>
            </a:r>
            <a:r>
              <a:rPr lang="ru-RU" sz="5500" dirty="0" smtClean="0"/>
              <a:t> – продолжительность с 9.00 до 12.00 часов – представляет собой регламентированное обучение согласно учебному плану.</a:t>
            </a:r>
          </a:p>
          <a:p>
            <a:pPr algn="l"/>
            <a:r>
              <a:rPr lang="ru-RU" sz="5500" b="1" dirty="0" smtClean="0"/>
              <a:t>3.</a:t>
            </a:r>
            <a:r>
              <a:rPr lang="ru-RU" sz="5500" b="1" u="sng" dirty="0" smtClean="0"/>
              <a:t>Вечерний блок</a:t>
            </a:r>
            <a:r>
              <a:rPr lang="ru-RU" sz="5500" dirty="0" smtClean="0"/>
              <a:t>– продолжительность с 15.15.  до 19.00 часов – включает в себя:</a:t>
            </a:r>
          </a:p>
          <a:p>
            <a:pPr lvl="1" algn="l"/>
            <a:r>
              <a:rPr lang="ru-RU" sz="5500" dirty="0" smtClean="0"/>
              <a:t>Кружковая деятельность / индивидуальная работа </a:t>
            </a:r>
          </a:p>
          <a:p>
            <a:pPr lvl="1" algn="l"/>
            <a:r>
              <a:rPr lang="ru-RU" sz="5500" dirty="0" smtClean="0"/>
              <a:t>Самостоятельная игровая деятельность ребенка  </a:t>
            </a:r>
          </a:p>
          <a:p>
            <a:pPr lvl="1" algn="l"/>
            <a:r>
              <a:rPr lang="ru-RU" sz="5500" dirty="0" smtClean="0"/>
              <a:t>Совместная деятельность воспитателя и ребенка</a:t>
            </a:r>
            <a:endParaRPr lang="ru-RU" sz="4500" dirty="0" smtClean="0"/>
          </a:p>
          <a:p>
            <a:pPr algn="just">
              <a:lnSpc>
                <a:spcPct val="150000"/>
              </a:lnSpc>
            </a:pPr>
            <a:r>
              <a:rPr lang="ru-RU" sz="5500" dirty="0" smtClean="0"/>
              <a:t>	Педагогам </a:t>
            </a:r>
            <a:r>
              <a:rPr lang="ru-RU" sz="5500" dirty="0" smtClean="0"/>
              <a:t>предоставляется право варьировать место занятий в педагогическом процессе, интегрируя (объединяя) содержание различных видов занятий в зависимости от поставленных целей и задач обучения и воспитания. Воспитатели и узкие специалисты координируют содержание проводимых занятий, осуществляя совместное планирование, обсуждая достижения и проблемы отдельных детей и группы в целом</a:t>
            </a:r>
            <a:r>
              <a:rPr lang="ru-RU" sz="5500" dirty="0" smtClean="0"/>
              <a:t>.</a:t>
            </a:r>
            <a:endParaRPr lang="ru-RU" sz="5500" b="1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8358246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51648" cy="9286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Используемые программы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dirty="0" smtClean="0"/>
              <a:t>  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Воспитатель\Desktop\a701b99e-e49b-11e3-9f26-6cf049e4f0a7_208x300_pc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923088" y="1714500"/>
            <a:ext cx="2220912" cy="320198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1785926"/>
            <a:ext cx="65722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Программа учреждения разработана </a:t>
            </a:r>
            <a:r>
              <a:rPr lang="ru-RU" sz="2000" dirty="0" smtClean="0"/>
              <a:t> с </a:t>
            </a:r>
            <a:r>
              <a:rPr lang="ru-RU" sz="2000" dirty="0" smtClean="0"/>
              <a:t>учетом:</a:t>
            </a: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примерной </a:t>
            </a:r>
            <a:r>
              <a:rPr lang="ru-RU" sz="2000" dirty="0" smtClean="0"/>
              <a:t>основной образовательной программой дошкольного образования, одобренной решением федерального учебно-методического объединения по общему образованию (протокол от 20 мая 2015 г. № 2/15) 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авторской </a:t>
            </a:r>
            <a:r>
              <a:rPr lang="ru-RU" sz="2000" dirty="0" smtClean="0"/>
              <a:t>комплексной программой  «От рождения до школы», под редакцией </a:t>
            </a:r>
            <a:r>
              <a:rPr lang="ru-RU" sz="2000" dirty="0" err="1" smtClean="0"/>
              <a:t>Н.Е.Вераксы</a:t>
            </a:r>
            <a:r>
              <a:rPr lang="ru-RU" sz="2000" dirty="0" smtClean="0"/>
              <a:t>, Т.С.Комаровой, М.А.Васильевой ( М.: МОЗАИКА СИНТЕЗ, 2014. </a:t>
            </a:r>
            <a:r>
              <a:rPr lang="ru-RU" sz="2000" dirty="0" smtClean="0"/>
              <a:t>                     — </a:t>
            </a:r>
            <a:r>
              <a:rPr lang="ru-RU" sz="2000" dirty="0" smtClean="0"/>
              <a:t>368 с.)</a:t>
            </a:r>
            <a:endParaRPr lang="ru-RU" sz="2000" dirty="0"/>
          </a:p>
        </p:txBody>
      </p:sp>
      <p:pic>
        <p:nvPicPr>
          <p:cNvPr id="3074" name="Picture 2" descr="C:\Users\Воспитатель\Desktop\uk5589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214818"/>
            <a:ext cx="1728952" cy="2262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476672"/>
            <a:ext cx="8358246" cy="11663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851648" cy="8794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Используемые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дополнительные программы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dirty="0" smtClean="0"/>
              <a:t>  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214554"/>
            <a:ext cx="724259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программа </a:t>
            </a:r>
            <a:r>
              <a:rPr lang="ru-RU" sz="2000" dirty="0" smtClean="0"/>
              <a:t>«Цветные ладошки» Лыкова И.А.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«</a:t>
            </a:r>
            <a:r>
              <a:rPr lang="ru-RU" sz="2000" dirty="0" smtClean="0"/>
              <a:t>Безопасность» Тимофеева Л.Л.</a:t>
            </a:r>
          </a:p>
          <a:p>
            <a:r>
              <a:rPr lang="ru-RU" sz="2000" dirty="0" smtClean="0"/>
              <a:t>3. Адаптированная  образовательная программа для детей с тяжелыми нарушениями речи (общим недоразвитием речи) с 3 до 7 лет, Издание третье, переработанное и дополненное в соответствии с ФГОС ДО Автор Н. В. </a:t>
            </a:r>
            <a:r>
              <a:rPr lang="ru-RU" sz="2000" dirty="0" err="1" smtClean="0"/>
              <a:t>Нищева</a:t>
            </a:r>
            <a:r>
              <a:rPr lang="ru-RU" sz="2000" dirty="0" smtClean="0"/>
              <a:t> (Санкт-Петербург, ДЕТСТВО-ПРЕСС, 2015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4. Программа воспитания и обучения дошкольников с задержкой психического развития. Под ред. Л.Б. </a:t>
            </a:r>
            <a:r>
              <a:rPr lang="ru-RU" sz="2000" dirty="0" err="1" smtClean="0"/>
              <a:t>Баряевой</a:t>
            </a:r>
            <a:r>
              <a:rPr lang="ru-RU" sz="2000" dirty="0" smtClean="0"/>
              <a:t>, К.А. Логиновой. (СПб.: ЦЦК проф. Л.Б. </a:t>
            </a:r>
            <a:r>
              <a:rPr lang="ru-RU" sz="2000" dirty="0" err="1" smtClean="0"/>
              <a:t>Баряевой</a:t>
            </a:r>
            <a:r>
              <a:rPr lang="ru-RU" sz="2000" dirty="0" smtClean="0"/>
              <a:t>, 2010)</a:t>
            </a:r>
            <a:endParaRPr lang="ru-RU" sz="200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27584" y="404664"/>
            <a:ext cx="7500990" cy="15001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ОСНОВНАЯ ОБРАЗОВАТЕЛЬНАЯ ПРОГРАММА ДОУ РАЗРАБОТАНА НА ОСНОВЕ ФГОС ДО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6" name="Picture 2" descr="C:\Users\Воспитатель\Desktop\get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6336704" cy="27377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99592" y="5103674"/>
            <a:ext cx="61926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Приказ Министерства образования и науки Российской Федерации  от 17 октября 2013 г. N 1155 г. Москва "Об утверждении федерального государственного образовательного стандарта дошкольного образования"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714356"/>
            <a:ext cx="8429684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143932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ВЗАИМОДЕЙСТВИЕ ДОУ  С СЕМЬЯМИ  ВОСПИТАННИКОВ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500990" cy="285752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Цель взаимодействия ДОУ с семьей </a:t>
            </a:r>
            <a:r>
              <a:rPr lang="ru-RU" dirty="0" smtClean="0"/>
              <a:t>— установление партнерских отношений с родителями в процессе развития и воспитания детей раннего и дошкольного возраста в условиях ДОУ и семьи; создание единого образовательного пространства.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188640"/>
            <a:ext cx="8215370" cy="1000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058152" cy="107157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ПРИНЦИПЫ ВЗАИМОДЕЙСТВИЯ С СЕМЬЯМИ  ВОСПИТАННИКОВ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072494" cy="4857784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b="1" i="1" dirty="0" smtClean="0"/>
              <a:t>Принцип активности и сознательности</a:t>
            </a:r>
            <a:r>
              <a:rPr lang="ru-RU" dirty="0" smtClean="0"/>
              <a:t> – участие всего коллектива ДОУ и родителей в поиске современных форм и методов сотрудничества с семьей;</a:t>
            </a:r>
          </a:p>
          <a:p>
            <a:pPr lvl="0" algn="just"/>
            <a:r>
              <a:rPr lang="ru-RU" b="1" i="1" dirty="0" smtClean="0"/>
              <a:t>Принцип открытости и доверия </a:t>
            </a:r>
            <a:r>
              <a:rPr lang="ru-RU" b="1" dirty="0" smtClean="0"/>
              <a:t>– </a:t>
            </a:r>
            <a:r>
              <a:rPr lang="ru-RU" dirty="0" smtClean="0"/>
              <a:t>предоставление каждому родителю возможности знать и видеть, как развиваются и живут дети в детском саду;</a:t>
            </a:r>
          </a:p>
          <a:p>
            <a:pPr lvl="0" algn="just"/>
            <a:r>
              <a:rPr lang="ru-RU" b="1" i="1" dirty="0" smtClean="0"/>
              <a:t>Принцип сотрудничества </a:t>
            </a:r>
            <a:r>
              <a:rPr lang="ru-RU" dirty="0" smtClean="0"/>
              <a:t>- общение «на равных»; совместная деятельность, которая осуществляется на основании социальной перцепции и с помощью общения;</a:t>
            </a:r>
          </a:p>
          <a:p>
            <a:pPr lvl="0" algn="just"/>
            <a:r>
              <a:rPr lang="ru-RU" b="1" i="1" dirty="0" smtClean="0"/>
              <a:t>Принцип согласованного взаимодействия </a:t>
            </a:r>
            <a:r>
              <a:rPr lang="ru-RU" i="1" dirty="0" smtClean="0"/>
              <a:t>-</a:t>
            </a:r>
            <a:r>
              <a:rPr lang="ru-RU" dirty="0" smtClean="0"/>
              <a:t> возможность высказывать друг другу свои соображения о тех или иных проблемах воспитания;</a:t>
            </a:r>
          </a:p>
          <a:p>
            <a:pPr lvl="0" algn="just"/>
            <a:r>
              <a:rPr lang="ru-RU" b="1" i="1" dirty="0" smtClean="0"/>
              <a:t>Принцип воздействия на семью через ребенка –</a:t>
            </a:r>
            <a:r>
              <a:rPr lang="ru-RU" dirty="0" smtClean="0"/>
              <a:t> если жизнь в группе эмоционально насыщена, комфортна, содержательна, то ребенок обязательно поделится впечатлениями с родителями.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83568" y="260648"/>
            <a:ext cx="8001056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02718" cy="16430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6" charset="0"/>
              </a:rPr>
              <a:t>Модель сотрудничества </a:t>
            </a:r>
            <a:br>
              <a:rPr lang="ru-RU" sz="3200" b="1" dirty="0" smtClean="0">
                <a:solidFill>
                  <a:srgbClr val="C00000"/>
                </a:solidFill>
                <a:effectLst/>
                <a:latin typeface="Times New Roman" pitchFamily="16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6" charset="0"/>
              </a:rPr>
              <a:t>семьи и детского сада</a:t>
            </a:r>
            <a:br>
              <a:rPr lang="ru-RU" sz="3200" b="1" dirty="0" smtClean="0">
                <a:solidFill>
                  <a:srgbClr val="C00000"/>
                </a:solidFill>
                <a:effectLst/>
                <a:latin typeface="Times New Roman" pitchFamily="16" charset="0"/>
              </a:rPr>
            </a:b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8" y="1844824"/>
          <a:ext cx="8286808" cy="4549239"/>
        </p:xfrm>
        <a:graphic>
          <a:graphicData uri="http://schemas.openxmlformats.org/drawingml/2006/table">
            <a:tbl>
              <a:tblPr/>
              <a:tblGrid>
                <a:gridCol w="3133645"/>
                <a:gridCol w="5153163"/>
              </a:tblGrid>
              <a:tr h="799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проведении мониторинговых исследований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Анкетирование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Социологический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опрос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 smtClean="0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Интервьюирование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«Родительская почта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»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создании условий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Участие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в субботниках по благоустройству территории.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Помощь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в создании РППС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.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управлении ДОО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Участие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в работе  Совета родителей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;, педагогических 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советах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6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просветительской деятельности, направленной на  повышение педагогической культуры, расширение информационного поля родителей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Наглядная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информация (стенды, папки-передвижки, семейные и групповые фотоальбомы, фоторепортажи «Из жизни группы», «Копилка добрых дел», «Мы благодарим»,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памятки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Создание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странички на сайте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ДОО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Консультации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, семинары, семинары-практикумы,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конференции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 smtClean="0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Распространение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опыта семейного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воспитания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Родительские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собрания,</a:t>
                      </a:r>
                      <a:r>
                        <a:rPr lang="ru-RU" sz="1400" kern="5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Семейные гостиные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 smtClean="0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Организация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деятельности консультационного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пункта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9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образовательном процессе ДОО, направленном на установление сотрудничества и партнерских отношений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 целью вовлечения родителей в единое образовательное пространство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Дни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открытых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дверей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Дни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здоровья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 smtClean="0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Совместные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праздники,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развлечения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 smtClean="0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Участие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творческих выставках,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смотрах-конкурсах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4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Мероприятия</a:t>
                      </a: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с родителями в рамках проектной 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деятельности</a:t>
                      </a:r>
                      <a:endParaRPr lang="ru-RU" sz="14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785794"/>
            <a:ext cx="8429684" cy="14287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143932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Перспективы работы по совершенствованию и развитию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содержания ООП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2420888"/>
            <a:ext cx="8429684" cy="393707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b="1" dirty="0" smtClean="0"/>
              <a:t>1.Разработка </a:t>
            </a:r>
            <a:r>
              <a:rPr lang="ru-RU" b="1" dirty="0" smtClean="0"/>
              <a:t>и публикация в электронном и бумажном виде:</a:t>
            </a:r>
            <a:endParaRPr lang="ru-RU" sz="2000" b="1" dirty="0" smtClean="0"/>
          </a:p>
          <a:p>
            <a:pPr lvl="0" algn="just"/>
            <a:r>
              <a:rPr lang="ru-RU" b="1" dirty="0" smtClean="0"/>
              <a:t>научно-методических материалов, </a:t>
            </a:r>
            <a:r>
              <a:rPr lang="ru-RU" b="1" dirty="0" smtClean="0"/>
              <a:t>методических </a:t>
            </a:r>
            <a:r>
              <a:rPr lang="ru-RU" b="1" dirty="0" smtClean="0"/>
              <a:t>рекомендаций по разработке основной образовательной программы Организации с учетом положений Программы и вариативных образовательных программ, а также адаптивных коррекционно-развивающих </a:t>
            </a:r>
            <a:r>
              <a:rPr lang="ru-RU" b="1" dirty="0" smtClean="0"/>
              <a:t>программ, практических </a:t>
            </a:r>
            <a:r>
              <a:rPr lang="ru-RU" b="1" dirty="0" smtClean="0"/>
              <a:t>материалов и рекомендаций по реализации Программы.</a:t>
            </a:r>
            <a:endParaRPr lang="ru-RU" sz="2400" b="1" dirty="0" smtClean="0"/>
          </a:p>
          <a:p>
            <a:pPr lvl="0" algn="just"/>
            <a:r>
              <a:rPr lang="ru-RU" b="1" dirty="0" smtClean="0"/>
              <a:t>2.Апробирование </a:t>
            </a:r>
            <a:r>
              <a:rPr lang="ru-RU" b="1" dirty="0" smtClean="0"/>
              <a:t>разработанных материалов в организациях, осуществляющих образовательную деятельность на дошкольном уровне общего образования.</a:t>
            </a:r>
            <a:endParaRPr lang="ru-RU" sz="2000" b="1" dirty="0" smtClean="0"/>
          </a:p>
          <a:p>
            <a:pPr lvl="0" algn="just"/>
            <a:r>
              <a:rPr lang="ru-RU" b="1" dirty="0" smtClean="0"/>
              <a:t>3.Обсуждение </a:t>
            </a:r>
            <a:r>
              <a:rPr lang="ru-RU" b="1" dirty="0" smtClean="0"/>
              <a:t>разработанных нормативных, научно-методических и практических материалов с Участниками совершенствования Программы, в т. ч. с учетом результатов апробирования, обобщение материалов обсуждения и апробирования.</a:t>
            </a:r>
            <a:endParaRPr lang="ru-RU" sz="2000" b="1" dirty="0" smtClean="0"/>
          </a:p>
          <a:p>
            <a:pPr lvl="0" algn="just"/>
            <a:r>
              <a:rPr lang="ru-RU" b="1" dirty="0" smtClean="0"/>
              <a:t>4.Внесение </a:t>
            </a:r>
            <a:r>
              <a:rPr lang="ru-RU" b="1" dirty="0" smtClean="0"/>
              <a:t>корректив в Программу, разработка рекомендаций по особенностям ее реализации и т. д.</a:t>
            </a:r>
            <a:endParaRPr lang="ru-RU" sz="2000" b="1" dirty="0" smtClean="0"/>
          </a:p>
          <a:p>
            <a:pPr lvl="0" algn="just"/>
            <a:r>
              <a:rPr lang="ru-RU" b="1" dirty="0" smtClean="0"/>
              <a:t>5.Регулярное </a:t>
            </a:r>
            <a:r>
              <a:rPr lang="ru-RU" b="1" dirty="0" smtClean="0"/>
              <a:t>научно-методическое консультационно-информационное сопровождение </a:t>
            </a:r>
            <a:r>
              <a:rPr lang="ru-RU" b="1" dirty="0" smtClean="0"/>
              <a:t>педагогов, </a:t>
            </a:r>
            <a:r>
              <a:rPr lang="ru-RU" b="1" dirty="0" smtClean="0"/>
              <a:t>реализующих Программу.</a:t>
            </a:r>
            <a:endParaRPr lang="ru-RU" sz="2000" b="1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584" y="1196752"/>
            <a:ext cx="7858180" cy="21431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714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643438" y="2060848"/>
            <a:ext cx="4286280" cy="42256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928802"/>
            <a:ext cx="4000528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2000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униципальное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дошкольное образовательное учреждение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«Детский сад № 48»                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 Ярославль,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Красноперекопская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дом  26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Телефон/факс: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(4852) 74-66-35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yardou048@yandex.ru</a:t>
            </a:r>
          </a:p>
          <a:p>
            <a:pPr>
              <a:lnSpc>
                <a:spcPct val="90000"/>
              </a:lnSpc>
            </a:pPr>
            <a:endParaRPr lang="ru-RU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7854950" cy="13681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Основные сведения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2276872"/>
            <a:ext cx="4116614" cy="1800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Детский сад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построен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в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1958 году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ХАРАКТЕРИСТИКА ДОУ</a:t>
            </a:r>
            <a:endParaRPr lang="ru-RU" sz="28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340768"/>
            <a:ext cx="8066180" cy="417646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В </a:t>
            </a:r>
            <a:r>
              <a:rPr lang="ru-RU" sz="2400" dirty="0" smtClean="0"/>
              <a:t>организации воспитывается </a:t>
            </a:r>
            <a:r>
              <a:rPr lang="ru-RU" sz="2400" dirty="0" smtClean="0"/>
              <a:t>148 </a:t>
            </a:r>
            <a:r>
              <a:rPr lang="ru-RU" dirty="0" smtClean="0"/>
              <a:t>детей в возрасте</a:t>
            </a:r>
            <a:r>
              <a:rPr lang="ru-RU" sz="2400" dirty="0" smtClean="0"/>
              <a:t> </a:t>
            </a:r>
            <a:r>
              <a:rPr lang="ru-RU" sz="2400" dirty="0" smtClean="0"/>
              <a:t>от </a:t>
            </a:r>
            <a:r>
              <a:rPr lang="ru-RU" dirty="0" smtClean="0"/>
              <a:t>2 </a:t>
            </a:r>
            <a:r>
              <a:rPr lang="ru-RU" sz="2400" dirty="0" smtClean="0"/>
              <a:t>до 8 лет. </a:t>
            </a:r>
            <a:endParaRPr lang="ru-RU" sz="2400" dirty="0" smtClean="0"/>
          </a:p>
          <a:p>
            <a:pPr algn="just"/>
            <a:r>
              <a:rPr lang="ru-RU" sz="2400" dirty="0" smtClean="0"/>
              <a:t>     </a:t>
            </a:r>
            <a:r>
              <a:rPr lang="ru-RU" sz="2400" dirty="0" smtClean="0"/>
              <a:t>	</a:t>
            </a:r>
          </a:p>
          <a:p>
            <a:pPr algn="just"/>
            <a:r>
              <a:rPr lang="ru-RU" sz="2400" dirty="0" smtClean="0"/>
              <a:t>Общее количество групп – </a:t>
            </a:r>
            <a:r>
              <a:rPr lang="ru-RU" sz="2400" dirty="0" smtClean="0"/>
              <a:t>6</a:t>
            </a:r>
            <a:r>
              <a:rPr lang="ru-RU" dirty="0" smtClean="0"/>
              <a:t>:</a:t>
            </a:r>
            <a:endParaRPr lang="ru-RU" sz="2400" dirty="0" smtClean="0"/>
          </a:p>
          <a:p>
            <a:pPr algn="just"/>
            <a:r>
              <a:rPr lang="ru-RU" sz="2400" dirty="0" smtClean="0"/>
              <a:t>2  группы  </a:t>
            </a:r>
            <a:r>
              <a:rPr lang="ru-RU" sz="2400" dirty="0" smtClean="0"/>
              <a:t>общеразвивающей направленности, </a:t>
            </a:r>
            <a:r>
              <a:rPr lang="ru-RU" sz="2400" dirty="0" smtClean="0"/>
              <a:t>одна из них – разновозрастная;</a:t>
            </a:r>
          </a:p>
          <a:p>
            <a:pPr algn="just"/>
            <a:r>
              <a:rPr lang="ru-RU" sz="2400" dirty="0" smtClean="0"/>
              <a:t>4 группы комбинированной направленности. </a:t>
            </a:r>
          </a:p>
          <a:p>
            <a:pPr algn="just"/>
            <a:r>
              <a:rPr lang="ru-RU" sz="2400" dirty="0" smtClean="0"/>
              <a:t>Из них: 3 группы – для детей с ТНР, 1 группа – для детей с ТНР и ЗПР.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МДОУ "Детский сад № 48" работает по графику, утвержденному учредителем (12-часовое пребывание).     </a:t>
            </a:r>
            <a:endParaRPr lang="ru-RU" sz="2400" dirty="0" smtClean="0"/>
          </a:p>
          <a:p>
            <a:pPr algn="just"/>
            <a:r>
              <a:rPr lang="ru-RU" sz="2400" dirty="0" smtClean="0"/>
              <a:t>	</a:t>
            </a:r>
            <a:endParaRPr lang="ru-RU" sz="2400" dirty="0" smtClean="0"/>
          </a:p>
          <a:p>
            <a:pPr algn="just"/>
            <a:r>
              <a:rPr lang="ru-RU" sz="2400" dirty="0" smtClean="0"/>
              <a:t>Группы </a:t>
            </a:r>
            <a:r>
              <a:rPr lang="ru-RU" sz="2400" dirty="0" smtClean="0"/>
              <a:t>функционируют в режиме </a:t>
            </a:r>
            <a:r>
              <a:rPr lang="ru-RU" sz="2400" dirty="0" smtClean="0"/>
              <a:t>5-дневной </a:t>
            </a:r>
            <a:r>
              <a:rPr lang="ru-RU" sz="2400" dirty="0" smtClean="0"/>
              <a:t>рабочей недели. </a:t>
            </a:r>
          </a:p>
          <a:p>
            <a:pPr algn="just"/>
            <a:r>
              <a:rPr lang="ru-RU" sz="2400" dirty="0" smtClean="0"/>
              <a:t>      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260648"/>
            <a:ext cx="8072494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58152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ОСНОВНОЙ ОБРАЗОВАТЕЛЬНОЙ ПРОГРАММЫ (ООП)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066180" cy="457203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Раздел 1 –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ЦЕЛЕВОЙ (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цели, задачи, принципы и подходы,  планируемые результаты освоения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программы, инструментарий для ВСОКО)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Раздел 2  – СОДЕРЖАТЕЛЬНЫЙ (тематические модули по всем направлениям развития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ребенка, программа воспитания)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Раздел  3–ОРГАНИЗАЦИОННЫЙ  (материально-техническое обеспечение программы, режим дня, планирование и оснащение РППС)</a:t>
            </a:r>
          </a:p>
          <a:p>
            <a:pPr algn="l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Раздел 4 – ДОПОЛНИТЕЛЬНЫЙ (презентация основных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сведений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из программы для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родителей, глоссарий, приложения к ООП)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300" dirty="0" smtClean="0"/>
              <a:t>Каждый из трех основных разделов ООП ДО включает обязательную часть и часть, формируемую участниками образовательных отношений, которые дополняют друг друга и прописываются как целостный документ, представляющий образовательную деятельность дошкольной образовательной организации.</a:t>
            </a:r>
          </a:p>
          <a:p>
            <a:pPr algn="l"/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714356"/>
            <a:ext cx="807249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58152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ООП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7753376" cy="193794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психолого-педагогическая </a:t>
            </a:r>
            <a:r>
              <a:rPr lang="ru-RU" sz="2800" b="1" dirty="0" smtClean="0"/>
              <a:t>поддержка позитивной социализации и </a:t>
            </a:r>
            <a:r>
              <a:rPr lang="ru-RU" sz="2800" b="1" dirty="0" smtClean="0"/>
              <a:t>индивидуализации и развития </a:t>
            </a:r>
            <a:r>
              <a:rPr lang="ru-RU" sz="2800" b="1" dirty="0" smtClean="0"/>
              <a:t>личности </a:t>
            </a:r>
            <a:r>
              <a:rPr lang="ru-RU" sz="2800" b="1" dirty="0" smtClean="0"/>
              <a:t>обуч</a:t>
            </a:r>
            <a:r>
              <a:rPr lang="ru-RU" sz="2800" b="1" dirty="0" smtClean="0"/>
              <a:t>ающихся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714356"/>
            <a:ext cx="8072494" cy="10715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58152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ПРИНЦИПЫ И ПОДХОДЫ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396186" cy="307240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Подраздел </a:t>
            </a:r>
            <a:r>
              <a:rPr lang="ru-RU" sz="2800" b="1" dirty="0" smtClean="0"/>
              <a:t>«Принципы и подходы к формированию ООП ДО» содержит указание на используемые примерную и парциальные образовательные программы и принципы, по которым формируется ООП.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4093915"/>
          </a:xfrm>
        </p:spPr>
        <p:txBody>
          <a:bodyPr>
            <a:normAutofit fontScale="55000" lnSpcReduction="20000"/>
          </a:bodyPr>
          <a:lstStyle/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FFC000"/>
              </a:solidFill>
              <a:latin typeface="Times New Roman" pitchFamily="16" charset="0"/>
              <a:ea typeface="SimSun" charset="-122"/>
            </a:endParaRP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imes New Roman" pitchFamily="16" charset="0"/>
                <a:ea typeface="SimSun" charset="-122"/>
              </a:rPr>
              <a:t>Дети от 2-3 лет - «ДУМАЮ, ДЕЙСТВУЯ!»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6" charset="0"/>
                <a:ea typeface="SimSun" charset="-122"/>
              </a:rPr>
              <a:t>Ключ возраста: До 5 лет все основные психические процессы -внимание, мышление, память носят у ребенка непроизвольный характер</a:t>
            </a:r>
            <a:r>
              <a:rPr lang="ru-RU" sz="1600" dirty="0" smtClean="0">
                <a:latin typeface="Times New Roman" pitchFamily="16" charset="0"/>
                <a:ea typeface="SimSun" charset="-122"/>
              </a:rPr>
              <a:t>.</a:t>
            </a: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6" charset="0"/>
                <a:ea typeface="SimSun" charset="-122"/>
              </a:rPr>
              <a:t>Дети от 3-4 лет - «Я САМ!»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b="1" dirty="0" smtClean="0">
                <a:latin typeface="Times New Roman" pitchFamily="16" charset="0"/>
                <a:ea typeface="SimSun" charset="-122"/>
              </a:rPr>
              <a:t>Ключ возраста: в период от 2,5-3,5 лет ребенок проживает кризис трех лет. Он начинает осознавать себя отдельным человеческим существом, имеющим собственную волю. Его поведение-череда «Я хочу!» и «Я не хочу!»; «Я буду!» и «Я не буду!».</a:t>
            </a: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imes New Roman" pitchFamily="16" charset="0"/>
                <a:ea typeface="SimSun" charset="-122"/>
              </a:rPr>
              <a:t>Дети с 4-5 лет - «ЛЮБОЗНАТЕЛЬНЫЕ ПОЧЕМУЧКИ!»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6" charset="0"/>
                <a:ea typeface="SimSun" charset="-122"/>
              </a:rPr>
              <a:t>Ключ возраста: Четырехлетний ребенок часто задает вопрос «Почему?». 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6" charset="0"/>
                <a:ea typeface="SimSun" charset="-122"/>
              </a:rPr>
              <a:t>Ему становятся интересны связи явлений, причинно — следственные отношения.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332656"/>
            <a:ext cx="8072494" cy="13573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6" charset="0"/>
              </a:rPr>
              <a:t>Возрастные психофизические особенности развития  детей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6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6" charset="0"/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4093915"/>
          </a:xfrm>
        </p:spPr>
        <p:txBody>
          <a:bodyPr>
            <a:normAutofit fontScale="70000" lnSpcReduction="20000"/>
          </a:bodyPr>
          <a:lstStyle/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FFC000"/>
              </a:solidFill>
              <a:latin typeface="Times New Roman" pitchFamily="16" charset="0"/>
              <a:ea typeface="SimSun" charset="-122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6" charset="0"/>
                <a:ea typeface="SimSun" charset="-122"/>
              </a:rPr>
              <a:t>Дети с 5-6 лет - «УЖЕ БОЛЬШИЕ»</a:t>
            </a:r>
          </a:p>
          <a:p>
            <a:r>
              <a:rPr lang="ru-RU" b="1" dirty="0" smtClean="0">
                <a:latin typeface="Times New Roman" pitchFamily="16" charset="0"/>
                <a:ea typeface="SimSun" charset="-122"/>
              </a:rPr>
              <a:t>Ключ возраста: В развитии ребенка происходит большой скачок: появляется способность управлять своим поведением, а так же процессами внимания и запоминания.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FFC000"/>
              </a:solidFill>
              <a:latin typeface="Times New Roman" pitchFamily="16" charset="0"/>
              <a:ea typeface="SimSun" charset="-122"/>
            </a:endParaRP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imes New Roman" pitchFamily="16" charset="0"/>
                <a:ea typeface="SimSun" charset="-122"/>
              </a:rPr>
              <a:t>Дети с 6-7 лет - «МЕЧТАТЕЛИ, ПОМОЩНИКИ, БУДУЩИЕ УЧЕНИКИ!»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6" charset="0"/>
                <a:ea typeface="SimSun" charset="-122"/>
              </a:rPr>
              <a:t>Ключ возраста: Произвольность поведения и психических процессов имеет решающее </a:t>
            </a:r>
            <a:r>
              <a:rPr lang="ru-RU" b="1" dirty="0" smtClean="0">
                <a:ea typeface="SimSun" charset="-122"/>
              </a:rPr>
              <a:t>значение </a:t>
            </a:r>
            <a:r>
              <a:rPr lang="ru-RU" b="1" dirty="0" smtClean="0">
                <a:latin typeface="Times New Roman" pitchFamily="16" charset="0"/>
                <a:ea typeface="SimSun" charset="-122"/>
              </a:rPr>
              <a:t>для успешности школьного обучения, ибо означает умение ребенка подчинять свои действия требованиям учителя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332656"/>
            <a:ext cx="8072494" cy="13573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6" charset="0"/>
              </a:rPr>
              <a:t>Возрастные психофизические особенности развития  детей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6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6" charset="0"/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AABED17F01AFC43A4E343F08C776CB4" ma:contentTypeVersion="0" ma:contentTypeDescription="Создание документа." ma:contentTypeScope="" ma:versionID="849ec41b33f59aab5d59610ad4746faa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8CFB91-66FD-4E72-9804-05770117F1B3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2FA2F5E-0A6E-455A-8821-3006B123E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D24D5F4-BB67-4694-B1D4-85A02C4CA2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861</TotalTime>
  <Words>1391</Words>
  <Application>Microsoft Office PowerPoint</Application>
  <PresentationFormat>Экран (4:3)</PresentationFormat>
  <Paragraphs>171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Слайд 1</vt:lpstr>
      <vt:lpstr>Слайд 2</vt:lpstr>
      <vt:lpstr>Слайд 3</vt:lpstr>
      <vt:lpstr>ХАРАКТЕРИСТИКА ДОУ</vt:lpstr>
      <vt:lpstr>СТРУКТУРА ОСНОВНОЙ ОБРАЗОВАТЕЛЬНОЙ ПРОГРАММЫ (ООП)</vt:lpstr>
      <vt:lpstr>ЦЕЛЬ ООП</vt:lpstr>
      <vt:lpstr>ПРИНЦИПЫ И ПОДХОДЫ</vt:lpstr>
      <vt:lpstr>Слайд 8</vt:lpstr>
      <vt:lpstr>Слайд 9</vt:lpstr>
      <vt:lpstr>ПЛАНИРУЕМЫЕ РЕЗУЛЬТАТЫ как ориентиры  освоения ООП</vt:lpstr>
      <vt:lpstr>Содержательный раздел</vt:lpstr>
      <vt:lpstr>ОБРАЗОВАТЕЛЬНЫЕ  ОБЛАСТИ </vt:lpstr>
      <vt:lpstr>СОДЕРЖАНИЕ ОБРАЗОВАТЕЛЬНЫХ ОБЛАСТЕЙ</vt:lpstr>
      <vt:lpstr>ОСНОВНЫЕ ВИДЫ ДЕТСКОЙ ДЕЯТЕЛЬНОСТИ</vt:lpstr>
      <vt:lpstr>ОСНОВНЫЕ ВИДЫ ДЕТСКОЙ ДЕЯТЕЛЬНОСТИ</vt:lpstr>
      <vt:lpstr>ОРГАНИЗАЦИОННЫЙ РАЗДЕЛ ООП</vt:lpstr>
      <vt:lpstr>ОБРАЗОВАТЕЛЬНАЯ ДЕЯТЕЛЬНОСТЬ </vt:lpstr>
      <vt:lpstr>Используемые программы</vt:lpstr>
      <vt:lpstr>Используемые дополнительные программы</vt:lpstr>
      <vt:lpstr>ВЗАИМОДЕЙСТВИЕ ДОУ  С СЕМЬЯМИ  ВОСПИТАННИКОВ</vt:lpstr>
      <vt:lpstr>ПРИНЦИПЫ ВЗАИМОДЕЙСТВИЯ С СЕМЬЯМИ  ВОСПИТАННИКОВ</vt:lpstr>
      <vt:lpstr>Модель сотрудничества  семьи и детского сада </vt:lpstr>
      <vt:lpstr>Перспективы работы по совершенствованию и развитию содержания ООП</vt:lpstr>
      <vt:lpstr>Спасибо за внимание!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miniHUMMER</dc:creator>
  <cp:lastModifiedBy>Детский сад 48</cp:lastModifiedBy>
  <cp:revision>93</cp:revision>
  <dcterms:created xsi:type="dcterms:W3CDTF">2014-02-17T14:56:56Z</dcterms:created>
  <dcterms:modified xsi:type="dcterms:W3CDTF">2021-12-10T13:15:30Z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0x010100DAABED17F01AFC43A4E343F08C776CB4</vt:lpwstr>
  </property>
</Properties>
</file>