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5" r:id="rId4"/>
    <p:sldId id="259" r:id="rId5"/>
    <p:sldId id="258" r:id="rId6"/>
    <p:sldId id="263" r:id="rId7"/>
    <p:sldId id="257" r:id="rId8"/>
    <p:sldId id="266" r:id="rId9"/>
    <p:sldId id="267" r:id="rId10"/>
    <p:sldId id="262" r:id="rId11"/>
    <p:sldId id="261" r:id="rId12"/>
    <p:sldId id="26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DCDA"/>
    <a:srgbClr val="FFDFD2"/>
    <a:srgbClr val="FCD8F3"/>
    <a:srgbClr val="FFE2C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>
        <p:scale>
          <a:sx n="45" d="100"/>
          <a:sy n="45" d="100"/>
        </p:scale>
        <p:origin x="-792" y="-88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1D6142-F67B-4D34-B9C9-149EE20D589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A818833-C072-4C53-9417-D91581C0A94E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2">
                  <a:lumMod val="25000"/>
                </a:schemeClr>
              </a:solidFill>
            </a:rPr>
            <a:t>С какого возраста дети начинают понимать обращение на Вы? Как вы учите этому детей?</a:t>
          </a:r>
          <a:endParaRPr lang="ru-RU" sz="1600" dirty="0">
            <a:solidFill>
              <a:schemeClr val="bg2">
                <a:lumMod val="25000"/>
              </a:schemeClr>
            </a:solidFill>
          </a:endParaRPr>
        </a:p>
      </dgm:t>
    </dgm:pt>
    <dgm:pt modelId="{A6343FE1-5561-4BC2-ABB7-9CA87A17070C}" type="parTrans" cxnId="{840941D5-29AA-48DA-89CD-910E0B02AD4A}">
      <dgm:prSet/>
      <dgm:spPr/>
      <dgm:t>
        <a:bodyPr/>
        <a:lstStyle/>
        <a:p>
          <a:endParaRPr lang="ru-RU"/>
        </a:p>
      </dgm:t>
    </dgm:pt>
    <dgm:pt modelId="{2EFE3E55-C75B-4739-B6F5-D81DB072D00D}" type="sibTrans" cxnId="{840941D5-29AA-48DA-89CD-910E0B02AD4A}">
      <dgm:prSet/>
      <dgm:spPr/>
      <dgm:t>
        <a:bodyPr/>
        <a:lstStyle/>
        <a:p>
          <a:endParaRPr lang="ru-RU"/>
        </a:p>
      </dgm:t>
    </dgm:pt>
    <dgm:pt modelId="{BA615CE8-842B-41ED-A7F5-CF23049EC510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2">
                  <a:lumMod val="25000"/>
                </a:schemeClr>
              </a:solidFill>
            </a:rPr>
            <a:t>Почему дети на слова одного педагог реагируют сразу, а другого – даже после окрика не слышат? От чего это зависит?</a:t>
          </a:r>
          <a:endParaRPr lang="ru-RU" sz="1600" dirty="0">
            <a:solidFill>
              <a:schemeClr val="bg2">
                <a:lumMod val="25000"/>
              </a:schemeClr>
            </a:solidFill>
          </a:endParaRPr>
        </a:p>
      </dgm:t>
    </dgm:pt>
    <dgm:pt modelId="{3FB4D35A-1CB5-4DBB-9138-669C200C40C2}" type="parTrans" cxnId="{43BA3B59-63A2-43DD-A003-CA6AA3874750}">
      <dgm:prSet/>
      <dgm:spPr/>
      <dgm:t>
        <a:bodyPr/>
        <a:lstStyle/>
        <a:p>
          <a:endParaRPr lang="ru-RU"/>
        </a:p>
      </dgm:t>
    </dgm:pt>
    <dgm:pt modelId="{59F81A08-0F1B-4299-8337-E49969F474E4}" type="sibTrans" cxnId="{43BA3B59-63A2-43DD-A003-CA6AA3874750}">
      <dgm:prSet/>
      <dgm:spPr/>
      <dgm:t>
        <a:bodyPr/>
        <a:lstStyle/>
        <a:p>
          <a:endParaRPr lang="ru-RU"/>
        </a:p>
      </dgm:t>
    </dgm:pt>
    <dgm:pt modelId="{03CCB4EF-97AC-4D20-9B1F-4DD5CD90A677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2">
                  <a:lumMod val="25000"/>
                </a:schemeClr>
              </a:solidFill>
            </a:rPr>
            <a:t>Значение жеста, мимики, интонации в работе в детьми</a:t>
          </a:r>
          <a:endParaRPr lang="ru-RU" sz="1600" dirty="0">
            <a:solidFill>
              <a:schemeClr val="bg2">
                <a:lumMod val="25000"/>
              </a:schemeClr>
            </a:solidFill>
          </a:endParaRPr>
        </a:p>
      </dgm:t>
    </dgm:pt>
    <dgm:pt modelId="{3D807530-B7BE-4BE8-B78B-5C3BB26C3009}" type="parTrans" cxnId="{B3D79A5A-B6D1-4129-A0B5-911C84FCA5A9}">
      <dgm:prSet/>
      <dgm:spPr/>
      <dgm:t>
        <a:bodyPr/>
        <a:lstStyle/>
        <a:p>
          <a:endParaRPr lang="ru-RU"/>
        </a:p>
      </dgm:t>
    </dgm:pt>
    <dgm:pt modelId="{487C157C-E9EF-4294-945E-63F923E4A9DF}" type="sibTrans" cxnId="{B3D79A5A-B6D1-4129-A0B5-911C84FCA5A9}">
      <dgm:prSet/>
      <dgm:spPr/>
      <dgm:t>
        <a:bodyPr/>
        <a:lstStyle/>
        <a:p>
          <a:endParaRPr lang="ru-RU"/>
        </a:p>
      </dgm:t>
    </dgm:pt>
    <dgm:pt modelId="{A8DA7A89-5C34-4A66-9F8F-0A0D66B306C7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2">
                  <a:lumMod val="25000"/>
                </a:schemeClr>
              </a:solidFill>
            </a:rPr>
            <a:t>Чем отличается обращение воспитателя ко всей группе и к одному ребенку?</a:t>
          </a:r>
          <a:endParaRPr lang="ru-RU" sz="1600" dirty="0">
            <a:solidFill>
              <a:schemeClr val="bg2">
                <a:lumMod val="25000"/>
              </a:schemeClr>
            </a:solidFill>
          </a:endParaRPr>
        </a:p>
      </dgm:t>
    </dgm:pt>
    <dgm:pt modelId="{057C1003-1933-490B-94DD-EABE560ECBF9}" type="parTrans" cxnId="{F39AF419-C7D0-4B14-9D77-7351E031A6B5}">
      <dgm:prSet/>
      <dgm:spPr/>
      <dgm:t>
        <a:bodyPr/>
        <a:lstStyle/>
        <a:p>
          <a:endParaRPr lang="ru-RU"/>
        </a:p>
      </dgm:t>
    </dgm:pt>
    <dgm:pt modelId="{283F68D6-959A-4373-ADF9-C93D5A5A0229}" type="sibTrans" cxnId="{F39AF419-C7D0-4B14-9D77-7351E031A6B5}">
      <dgm:prSet/>
      <dgm:spPr/>
      <dgm:t>
        <a:bodyPr/>
        <a:lstStyle/>
        <a:p>
          <a:endParaRPr lang="ru-RU"/>
        </a:p>
      </dgm:t>
    </dgm:pt>
    <dgm:pt modelId="{586626EE-85D3-4485-8EB7-A60AE6248EB4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2">
                  <a:lumMod val="25000"/>
                </a:schemeClr>
              </a:solidFill>
            </a:rPr>
            <a:t>Как завоевать авторитет  у детей?</a:t>
          </a:r>
          <a:endParaRPr lang="ru-RU" sz="1600" dirty="0">
            <a:solidFill>
              <a:schemeClr val="bg2">
                <a:lumMod val="25000"/>
              </a:schemeClr>
            </a:solidFill>
          </a:endParaRPr>
        </a:p>
      </dgm:t>
    </dgm:pt>
    <dgm:pt modelId="{A74D64FA-DA0A-4C0D-8C40-B9EA6E011BDB}" type="parTrans" cxnId="{1F4DEA59-BBEC-430F-A965-0B19C2BF915F}">
      <dgm:prSet/>
      <dgm:spPr/>
      <dgm:t>
        <a:bodyPr/>
        <a:lstStyle/>
        <a:p>
          <a:endParaRPr lang="ru-RU"/>
        </a:p>
      </dgm:t>
    </dgm:pt>
    <dgm:pt modelId="{4905689D-A6AA-4844-9FCA-B08F9BA8A403}" type="sibTrans" cxnId="{1F4DEA59-BBEC-430F-A965-0B19C2BF915F}">
      <dgm:prSet/>
      <dgm:spPr/>
      <dgm:t>
        <a:bodyPr/>
        <a:lstStyle/>
        <a:p>
          <a:endParaRPr lang="ru-RU"/>
        </a:p>
      </dgm:t>
    </dgm:pt>
    <dgm:pt modelId="{A7A5E578-D420-4898-B8B2-3B80A8203D40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2">
                  <a:lumMod val="25000"/>
                </a:schemeClr>
              </a:solidFill>
            </a:rPr>
            <a:t>Какой образ воспитателя складывается у детей разного возраста?</a:t>
          </a:r>
          <a:endParaRPr lang="ru-RU" sz="1600" dirty="0">
            <a:solidFill>
              <a:schemeClr val="bg2">
                <a:lumMod val="25000"/>
              </a:schemeClr>
            </a:solidFill>
          </a:endParaRPr>
        </a:p>
      </dgm:t>
    </dgm:pt>
    <dgm:pt modelId="{2C5136F0-EBAE-4A4C-9259-BEDD15A8E736}" type="parTrans" cxnId="{02089F52-3405-45D4-9CC6-18A8B551AD1C}">
      <dgm:prSet/>
      <dgm:spPr/>
      <dgm:t>
        <a:bodyPr/>
        <a:lstStyle/>
        <a:p>
          <a:endParaRPr lang="ru-RU"/>
        </a:p>
      </dgm:t>
    </dgm:pt>
    <dgm:pt modelId="{2FD70875-DECC-4663-BA04-11EC0354DFBE}" type="sibTrans" cxnId="{02089F52-3405-45D4-9CC6-18A8B551AD1C}">
      <dgm:prSet/>
      <dgm:spPr/>
      <dgm:t>
        <a:bodyPr/>
        <a:lstStyle/>
        <a:p>
          <a:endParaRPr lang="ru-RU"/>
        </a:p>
      </dgm:t>
    </dgm:pt>
    <dgm:pt modelId="{565D3EC7-7C5C-4F01-AF98-3E12E0B66C33}" type="pres">
      <dgm:prSet presAssocID="{8D1D6142-F67B-4D34-B9C9-149EE20D589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BE018D-CAD5-41DD-8BA2-7F6CD1725DF1}" type="pres">
      <dgm:prSet presAssocID="{3A818833-C072-4C53-9417-D91581C0A94E}" presName="parentLin" presStyleCnt="0"/>
      <dgm:spPr/>
    </dgm:pt>
    <dgm:pt modelId="{D678FF16-9669-4404-8EAA-D03189CFC27A}" type="pres">
      <dgm:prSet presAssocID="{3A818833-C072-4C53-9417-D91581C0A94E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217C78A-39F2-43A3-AC99-2D0187539570}" type="pres">
      <dgm:prSet presAssocID="{3A818833-C072-4C53-9417-D91581C0A94E}" presName="parentText" presStyleLbl="node1" presStyleIdx="0" presStyleCnt="6" custScaleX="100521" custScaleY="267316" custLinFactNeighborX="13695" custLinFactNeighborY="-925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CAA40-AAF5-4043-AAD3-C6006A441317}" type="pres">
      <dgm:prSet presAssocID="{3A818833-C072-4C53-9417-D91581C0A94E}" presName="negativeSpace" presStyleCnt="0"/>
      <dgm:spPr/>
    </dgm:pt>
    <dgm:pt modelId="{7290C835-3901-4D92-A3DF-DC3FDFF61744}" type="pres">
      <dgm:prSet presAssocID="{3A818833-C072-4C53-9417-D91581C0A94E}" presName="childText" presStyleLbl="conFgAcc1" presStyleIdx="0" presStyleCnt="6" custLinFactY="-200000" custLinFactNeighborX="-2954" custLinFactNeighborY="-275365">
        <dgm:presLayoutVars>
          <dgm:bulletEnabled val="1"/>
        </dgm:presLayoutVars>
      </dgm:prSet>
      <dgm:spPr/>
    </dgm:pt>
    <dgm:pt modelId="{36AE553C-AA8B-48F3-9D09-F86E2BDC2ACF}" type="pres">
      <dgm:prSet presAssocID="{2EFE3E55-C75B-4739-B6F5-D81DB072D00D}" presName="spaceBetweenRectangles" presStyleCnt="0"/>
      <dgm:spPr/>
    </dgm:pt>
    <dgm:pt modelId="{F754D316-3041-4D14-8578-E84FBE040A12}" type="pres">
      <dgm:prSet presAssocID="{BA615CE8-842B-41ED-A7F5-CF23049EC510}" presName="parentLin" presStyleCnt="0"/>
      <dgm:spPr/>
    </dgm:pt>
    <dgm:pt modelId="{9CA8DA19-FEAB-4CE2-AFC2-56FA08646E6A}" type="pres">
      <dgm:prSet presAssocID="{BA615CE8-842B-41ED-A7F5-CF23049EC510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4FE19595-8D8D-4303-813C-D8DE09E566C6}" type="pres">
      <dgm:prSet presAssocID="{BA615CE8-842B-41ED-A7F5-CF23049EC510}" presName="parentText" presStyleLbl="node1" presStyleIdx="1" presStyleCnt="6" custScaleX="101010" custScaleY="274113" custLinFactNeighborX="-219" custLinFactNeighborY="-850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F66E8-08A8-4DE3-9875-5E621A24449A}" type="pres">
      <dgm:prSet presAssocID="{BA615CE8-842B-41ED-A7F5-CF23049EC510}" presName="negativeSpace" presStyleCnt="0"/>
      <dgm:spPr/>
    </dgm:pt>
    <dgm:pt modelId="{6D4D3F8D-51EE-4614-95E6-B81132D28004}" type="pres">
      <dgm:prSet presAssocID="{BA615CE8-842B-41ED-A7F5-CF23049EC510}" presName="childText" presStyleLbl="conFgAcc1" presStyleIdx="1" presStyleCnt="6" custLinFactY="-208833" custLinFactNeighborY="-300000">
        <dgm:presLayoutVars>
          <dgm:bulletEnabled val="1"/>
        </dgm:presLayoutVars>
      </dgm:prSet>
      <dgm:spPr/>
    </dgm:pt>
    <dgm:pt modelId="{DC0E11C7-3E62-4E29-BB4B-A0799794643B}" type="pres">
      <dgm:prSet presAssocID="{59F81A08-0F1B-4299-8337-E49969F474E4}" presName="spaceBetweenRectangles" presStyleCnt="0"/>
      <dgm:spPr/>
    </dgm:pt>
    <dgm:pt modelId="{9E70AE29-7628-4A0C-BDFC-2238654ECC10}" type="pres">
      <dgm:prSet presAssocID="{03CCB4EF-97AC-4D20-9B1F-4DD5CD90A677}" presName="parentLin" presStyleCnt="0"/>
      <dgm:spPr/>
    </dgm:pt>
    <dgm:pt modelId="{B85490C6-54C8-4A9E-83DA-8BD79013210D}" type="pres">
      <dgm:prSet presAssocID="{03CCB4EF-97AC-4D20-9B1F-4DD5CD90A677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DB1ADD12-C6E6-4F14-9CDB-78EFA746633B}" type="pres">
      <dgm:prSet presAssocID="{03CCB4EF-97AC-4D20-9B1F-4DD5CD90A677}" presName="parentText" presStyleLbl="node1" presStyleIdx="2" presStyleCnt="6" custScaleX="102523" custScaleY="270374" custLinFactNeighborX="2902" custLinFactNeighborY="-791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F0C58F-A678-4928-9133-FF1A4F8B363D}" type="pres">
      <dgm:prSet presAssocID="{03CCB4EF-97AC-4D20-9B1F-4DD5CD90A677}" presName="negativeSpace" presStyleCnt="0"/>
      <dgm:spPr/>
    </dgm:pt>
    <dgm:pt modelId="{D8403D5A-55D4-4785-AE4B-54B0499EDD9C}" type="pres">
      <dgm:prSet presAssocID="{03CCB4EF-97AC-4D20-9B1F-4DD5CD90A677}" presName="childText" presStyleLbl="conFgAcc1" presStyleIdx="2" presStyleCnt="6" custLinFactY="-186367" custLinFactNeighborY="-200000">
        <dgm:presLayoutVars>
          <dgm:bulletEnabled val="1"/>
        </dgm:presLayoutVars>
      </dgm:prSet>
      <dgm:spPr/>
    </dgm:pt>
    <dgm:pt modelId="{57167940-58F0-4B81-806E-3E90CF8FFAC7}" type="pres">
      <dgm:prSet presAssocID="{487C157C-E9EF-4294-945E-63F923E4A9DF}" presName="spaceBetweenRectangles" presStyleCnt="0"/>
      <dgm:spPr/>
    </dgm:pt>
    <dgm:pt modelId="{14877525-574A-4558-84CC-3016950A52D7}" type="pres">
      <dgm:prSet presAssocID="{A8DA7A89-5C34-4A66-9F8F-0A0D66B306C7}" presName="parentLin" presStyleCnt="0"/>
      <dgm:spPr/>
    </dgm:pt>
    <dgm:pt modelId="{333E357C-2311-4081-87FA-FABDD3EDE80F}" type="pres">
      <dgm:prSet presAssocID="{A8DA7A89-5C34-4A66-9F8F-0A0D66B306C7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83E1A1B5-44A0-4DA2-967C-CB46DEA218C3}" type="pres">
      <dgm:prSet presAssocID="{A8DA7A89-5C34-4A66-9F8F-0A0D66B306C7}" presName="parentText" presStyleLbl="node1" presStyleIdx="3" presStyleCnt="6" custScaleX="102880" custScaleY="267780" custLinFactNeighborX="3453" custLinFactNeighborY="-915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C27A6-3D33-48D9-AAFF-652A2E516444}" type="pres">
      <dgm:prSet presAssocID="{A8DA7A89-5C34-4A66-9F8F-0A0D66B306C7}" presName="negativeSpace" presStyleCnt="0"/>
      <dgm:spPr/>
    </dgm:pt>
    <dgm:pt modelId="{CECD4792-8AA7-4E59-9FEA-A24D5CDF4A26}" type="pres">
      <dgm:prSet presAssocID="{A8DA7A89-5C34-4A66-9F8F-0A0D66B306C7}" presName="childText" presStyleLbl="conFgAcc1" presStyleIdx="3" presStyleCnt="6" custLinFactY="-218587" custLinFactNeighborX="-354" custLinFactNeighborY="-300000">
        <dgm:presLayoutVars>
          <dgm:bulletEnabled val="1"/>
        </dgm:presLayoutVars>
      </dgm:prSet>
      <dgm:spPr/>
    </dgm:pt>
    <dgm:pt modelId="{484B1852-E6FD-48A5-9289-6D81606C0E57}" type="pres">
      <dgm:prSet presAssocID="{283F68D6-959A-4373-ADF9-C93D5A5A0229}" presName="spaceBetweenRectangles" presStyleCnt="0"/>
      <dgm:spPr/>
    </dgm:pt>
    <dgm:pt modelId="{C081D170-AC6C-418F-9DCA-E7549A499FBD}" type="pres">
      <dgm:prSet presAssocID="{586626EE-85D3-4485-8EB7-A60AE6248EB4}" presName="parentLin" presStyleCnt="0"/>
      <dgm:spPr/>
    </dgm:pt>
    <dgm:pt modelId="{79394A79-AC18-4402-8048-CDCAD9DC10DA}" type="pres">
      <dgm:prSet presAssocID="{586626EE-85D3-4485-8EB7-A60AE6248EB4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964D15D1-55E4-4138-8294-66007CE2CF19}" type="pres">
      <dgm:prSet presAssocID="{586626EE-85D3-4485-8EB7-A60AE6248EB4}" presName="parentText" presStyleLbl="node1" presStyleIdx="4" presStyleCnt="6" custScaleX="103461" custScaleY="217192" custLinFactNeighborX="4743" custLinFactNeighborY="-666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FEB86-B7F5-45E7-99C9-7D863ACFFD61}" type="pres">
      <dgm:prSet presAssocID="{586626EE-85D3-4485-8EB7-A60AE6248EB4}" presName="negativeSpace" presStyleCnt="0"/>
      <dgm:spPr/>
    </dgm:pt>
    <dgm:pt modelId="{A9A9ABBF-8742-46CF-AC0C-180B9D42E968}" type="pres">
      <dgm:prSet presAssocID="{586626EE-85D3-4485-8EB7-A60AE6248EB4}" presName="childText" presStyleLbl="conFgAcc1" presStyleIdx="4" presStyleCnt="6" custLinFactY="-176612" custLinFactNeighborX="354" custLinFactNeighborY="-200000">
        <dgm:presLayoutVars>
          <dgm:bulletEnabled val="1"/>
        </dgm:presLayoutVars>
      </dgm:prSet>
      <dgm:spPr/>
    </dgm:pt>
    <dgm:pt modelId="{10B6AECB-0C4C-46F4-8C67-B30E0A0A584F}" type="pres">
      <dgm:prSet presAssocID="{4905689D-A6AA-4844-9FCA-B08F9BA8A403}" presName="spaceBetweenRectangles" presStyleCnt="0"/>
      <dgm:spPr/>
    </dgm:pt>
    <dgm:pt modelId="{D886FF0D-4406-489B-AE6D-0318F57F2378}" type="pres">
      <dgm:prSet presAssocID="{A7A5E578-D420-4898-B8B2-3B80A8203D40}" presName="parentLin" presStyleCnt="0"/>
      <dgm:spPr/>
    </dgm:pt>
    <dgm:pt modelId="{0446A73A-0251-4519-9210-920E7A42E453}" type="pres">
      <dgm:prSet presAssocID="{A7A5E578-D420-4898-B8B2-3B80A8203D40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1351C874-B150-4E69-8D24-57E8A6C242E4}" type="pres">
      <dgm:prSet presAssocID="{A7A5E578-D420-4898-B8B2-3B80A8203D40}" presName="parentText" presStyleLbl="node1" presStyleIdx="5" presStyleCnt="6" custScaleX="103910" custScaleY="223970" custLinFactNeighborX="-4726" custLinFactNeighborY="-291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90402-C819-4669-BC50-F70F48768433}" type="pres">
      <dgm:prSet presAssocID="{A7A5E578-D420-4898-B8B2-3B80A8203D40}" presName="negativeSpace" presStyleCnt="0"/>
      <dgm:spPr/>
    </dgm:pt>
    <dgm:pt modelId="{45E8D158-99DC-4517-9B26-7D93D3839253}" type="pres">
      <dgm:prSet presAssocID="{A7A5E578-D420-4898-B8B2-3B80A8203D40}" presName="childText" presStyleLbl="conFgAcc1" presStyleIdx="5" presStyleCnt="6" custLinFactY="-63356" custLinFactNeighborY="-100000">
        <dgm:presLayoutVars>
          <dgm:bulletEnabled val="1"/>
        </dgm:presLayoutVars>
      </dgm:prSet>
      <dgm:spPr/>
    </dgm:pt>
  </dgm:ptLst>
  <dgm:cxnLst>
    <dgm:cxn modelId="{5A740947-F9F4-4C57-BDF6-D6204AD802A3}" type="presOf" srcId="{A8DA7A89-5C34-4A66-9F8F-0A0D66B306C7}" destId="{83E1A1B5-44A0-4DA2-967C-CB46DEA218C3}" srcOrd="1" destOrd="0" presId="urn:microsoft.com/office/officeart/2005/8/layout/list1"/>
    <dgm:cxn modelId="{1F4DEA59-BBEC-430F-A965-0B19C2BF915F}" srcId="{8D1D6142-F67B-4D34-B9C9-149EE20D5894}" destId="{586626EE-85D3-4485-8EB7-A60AE6248EB4}" srcOrd="4" destOrd="0" parTransId="{A74D64FA-DA0A-4C0D-8C40-B9EA6E011BDB}" sibTransId="{4905689D-A6AA-4844-9FCA-B08F9BA8A403}"/>
    <dgm:cxn modelId="{43BA3B59-63A2-43DD-A003-CA6AA3874750}" srcId="{8D1D6142-F67B-4D34-B9C9-149EE20D5894}" destId="{BA615CE8-842B-41ED-A7F5-CF23049EC510}" srcOrd="1" destOrd="0" parTransId="{3FB4D35A-1CB5-4DBB-9138-669C200C40C2}" sibTransId="{59F81A08-0F1B-4299-8337-E49969F474E4}"/>
    <dgm:cxn modelId="{8BD2EE54-A61D-49F6-953B-FD4B17A40282}" type="presOf" srcId="{A7A5E578-D420-4898-B8B2-3B80A8203D40}" destId="{0446A73A-0251-4519-9210-920E7A42E453}" srcOrd="0" destOrd="0" presId="urn:microsoft.com/office/officeart/2005/8/layout/list1"/>
    <dgm:cxn modelId="{C73B6153-62E7-433F-B5E1-C6455020D4B0}" type="presOf" srcId="{A8DA7A89-5C34-4A66-9F8F-0A0D66B306C7}" destId="{333E357C-2311-4081-87FA-FABDD3EDE80F}" srcOrd="0" destOrd="0" presId="urn:microsoft.com/office/officeart/2005/8/layout/list1"/>
    <dgm:cxn modelId="{F39AF419-C7D0-4B14-9D77-7351E031A6B5}" srcId="{8D1D6142-F67B-4D34-B9C9-149EE20D5894}" destId="{A8DA7A89-5C34-4A66-9F8F-0A0D66B306C7}" srcOrd="3" destOrd="0" parTransId="{057C1003-1933-490B-94DD-EABE560ECBF9}" sibTransId="{283F68D6-959A-4373-ADF9-C93D5A5A0229}"/>
    <dgm:cxn modelId="{05CC8464-DA8B-473F-8C9C-6E40398CE23A}" type="presOf" srcId="{BA615CE8-842B-41ED-A7F5-CF23049EC510}" destId="{4FE19595-8D8D-4303-813C-D8DE09E566C6}" srcOrd="1" destOrd="0" presId="urn:microsoft.com/office/officeart/2005/8/layout/list1"/>
    <dgm:cxn modelId="{B3D79A5A-B6D1-4129-A0B5-911C84FCA5A9}" srcId="{8D1D6142-F67B-4D34-B9C9-149EE20D5894}" destId="{03CCB4EF-97AC-4D20-9B1F-4DD5CD90A677}" srcOrd="2" destOrd="0" parTransId="{3D807530-B7BE-4BE8-B78B-5C3BB26C3009}" sibTransId="{487C157C-E9EF-4294-945E-63F923E4A9DF}"/>
    <dgm:cxn modelId="{9D38CD4B-71C5-4883-AC23-8F61FE5DC8E5}" type="presOf" srcId="{3A818833-C072-4C53-9417-D91581C0A94E}" destId="{D678FF16-9669-4404-8EAA-D03189CFC27A}" srcOrd="0" destOrd="0" presId="urn:microsoft.com/office/officeart/2005/8/layout/list1"/>
    <dgm:cxn modelId="{C936760F-8FE0-49C0-AB8D-6B7CE5E13638}" type="presOf" srcId="{03CCB4EF-97AC-4D20-9B1F-4DD5CD90A677}" destId="{DB1ADD12-C6E6-4F14-9CDB-78EFA746633B}" srcOrd="1" destOrd="0" presId="urn:microsoft.com/office/officeart/2005/8/layout/list1"/>
    <dgm:cxn modelId="{4AFDE7F4-6B20-40D4-A2F8-BB860CF0DE06}" type="presOf" srcId="{586626EE-85D3-4485-8EB7-A60AE6248EB4}" destId="{964D15D1-55E4-4138-8294-66007CE2CF19}" srcOrd="1" destOrd="0" presId="urn:microsoft.com/office/officeart/2005/8/layout/list1"/>
    <dgm:cxn modelId="{02089F52-3405-45D4-9CC6-18A8B551AD1C}" srcId="{8D1D6142-F67B-4D34-B9C9-149EE20D5894}" destId="{A7A5E578-D420-4898-B8B2-3B80A8203D40}" srcOrd="5" destOrd="0" parTransId="{2C5136F0-EBAE-4A4C-9259-BEDD15A8E736}" sibTransId="{2FD70875-DECC-4663-BA04-11EC0354DFBE}"/>
    <dgm:cxn modelId="{E2854F80-6691-4689-9CFA-C77B82A6F5AE}" type="presOf" srcId="{586626EE-85D3-4485-8EB7-A60AE6248EB4}" destId="{79394A79-AC18-4402-8048-CDCAD9DC10DA}" srcOrd="0" destOrd="0" presId="urn:microsoft.com/office/officeart/2005/8/layout/list1"/>
    <dgm:cxn modelId="{5A4A78EA-608F-421F-BCD0-FF4F83164419}" type="presOf" srcId="{A7A5E578-D420-4898-B8B2-3B80A8203D40}" destId="{1351C874-B150-4E69-8D24-57E8A6C242E4}" srcOrd="1" destOrd="0" presId="urn:microsoft.com/office/officeart/2005/8/layout/list1"/>
    <dgm:cxn modelId="{4196DBB2-92A3-4FA7-8C17-38F107119F5A}" type="presOf" srcId="{3A818833-C072-4C53-9417-D91581C0A94E}" destId="{7217C78A-39F2-43A3-AC99-2D0187539570}" srcOrd="1" destOrd="0" presId="urn:microsoft.com/office/officeart/2005/8/layout/list1"/>
    <dgm:cxn modelId="{CA5D7D7A-926D-432F-8551-E197F3E7DA4A}" type="presOf" srcId="{8D1D6142-F67B-4D34-B9C9-149EE20D5894}" destId="{565D3EC7-7C5C-4F01-AF98-3E12E0B66C33}" srcOrd="0" destOrd="0" presId="urn:microsoft.com/office/officeart/2005/8/layout/list1"/>
    <dgm:cxn modelId="{CFAAB4D0-FE40-41D3-9550-3DB0009B895A}" type="presOf" srcId="{03CCB4EF-97AC-4D20-9B1F-4DD5CD90A677}" destId="{B85490C6-54C8-4A9E-83DA-8BD79013210D}" srcOrd="0" destOrd="0" presId="urn:microsoft.com/office/officeart/2005/8/layout/list1"/>
    <dgm:cxn modelId="{693C2CE6-03B8-44D7-A476-D8DD38E71810}" type="presOf" srcId="{BA615CE8-842B-41ED-A7F5-CF23049EC510}" destId="{9CA8DA19-FEAB-4CE2-AFC2-56FA08646E6A}" srcOrd="0" destOrd="0" presId="urn:microsoft.com/office/officeart/2005/8/layout/list1"/>
    <dgm:cxn modelId="{840941D5-29AA-48DA-89CD-910E0B02AD4A}" srcId="{8D1D6142-F67B-4D34-B9C9-149EE20D5894}" destId="{3A818833-C072-4C53-9417-D91581C0A94E}" srcOrd="0" destOrd="0" parTransId="{A6343FE1-5561-4BC2-ABB7-9CA87A17070C}" sibTransId="{2EFE3E55-C75B-4739-B6F5-D81DB072D00D}"/>
    <dgm:cxn modelId="{0137446B-F62B-4A68-B011-2634FEC77597}" type="presParOf" srcId="{565D3EC7-7C5C-4F01-AF98-3E12E0B66C33}" destId="{10BE018D-CAD5-41DD-8BA2-7F6CD1725DF1}" srcOrd="0" destOrd="0" presId="urn:microsoft.com/office/officeart/2005/8/layout/list1"/>
    <dgm:cxn modelId="{EF78276F-C34F-4BC9-AEA8-6ABAC04B4B63}" type="presParOf" srcId="{10BE018D-CAD5-41DD-8BA2-7F6CD1725DF1}" destId="{D678FF16-9669-4404-8EAA-D03189CFC27A}" srcOrd="0" destOrd="0" presId="urn:microsoft.com/office/officeart/2005/8/layout/list1"/>
    <dgm:cxn modelId="{700CCF2C-F126-43F1-9FB0-F9AF8D1938AA}" type="presParOf" srcId="{10BE018D-CAD5-41DD-8BA2-7F6CD1725DF1}" destId="{7217C78A-39F2-43A3-AC99-2D0187539570}" srcOrd="1" destOrd="0" presId="urn:microsoft.com/office/officeart/2005/8/layout/list1"/>
    <dgm:cxn modelId="{D32160A1-FF9D-4CE5-AA07-64B3460350AA}" type="presParOf" srcId="{565D3EC7-7C5C-4F01-AF98-3E12E0B66C33}" destId="{71CCAA40-AAF5-4043-AAD3-C6006A441317}" srcOrd="1" destOrd="0" presId="urn:microsoft.com/office/officeart/2005/8/layout/list1"/>
    <dgm:cxn modelId="{C0A3A497-1966-4475-9D72-535372902267}" type="presParOf" srcId="{565D3EC7-7C5C-4F01-AF98-3E12E0B66C33}" destId="{7290C835-3901-4D92-A3DF-DC3FDFF61744}" srcOrd="2" destOrd="0" presId="urn:microsoft.com/office/officeart/2005/8/layout/list1"/>
    <dgm:cxn modelId="{08B8F047-31C1-4603-8937-6BC036CE0DCF}" type="presParOf" srcId="{565D3EC7-7C5C-4F01-AF98-3E12E0B66C33}" destId="{36AE553C-AA8B-48F3-9D09-F86E2BDC2ACF}" srcOrd="3" destOrd="0" presId="urn:microsoft.com/office/officeart/2005/8/layout/list1"/>
    <dgm:cxn modelId="{C0644A9D-0881-44AB-88F6-D734CE80F12C}" type="presParOf" srcId="{565D3EC7-7C5C-4F01-AF98-3E12E0B66C33}" destId="{F754D316-3041-4D14-8578-E84FBE040A12}" srcOrd="4" destOrd="0" presId="urn:microsoft.com/office/officeart/2005/8/layout/list1"/>
    <dgm:cxn modelId="{AEA931F7-E28E-489C-8D6B-2D4889E87C9E}" type="presParOf" srcId="{F754D316-3041-4D14-8578-E84FBE040A12}" destId="{9CA8DA19-FEAB-4CE2-AFC2-56FA08646E6A}" srcOrd="0" destOrd="0" presId="urn:microsoft.com/office/officeart/2005/8/layout/list1"/>
    <dgm:cxn modelId="{4E5EB8B6-0570-4A4B-B3D6-F5BE9875B1BD}" type="presParOf" srcId="{F754D316-3041-4D14-8578-E84FBE040A12}" destId="{4FE19595-8D8D-4303-813C-D8DE09E566C6}" srcOrd="1" destOrd="0" presId="urn:microsoft.com/office/officeart/2005/8/layout/list1"/>
    <dgm:cxn modelId="{66F14897-5EF9-4F94-A4AD-EE61BAD55EB1}" type="presParOf" srcId="{565D3EC7-7C5C-4F01-AF98-3E12E0B66C33}" destId="{456F66E8-08A8-4DE3-9875-5E621A24449A}" srcOrd="5" destOrd="0" presId="urn:microsoft.com/office/officeart/2005/8/layout/list1"/>
    <dgm:cxn modelId="{AC6977F1-0321-4AA9-9580-EDC47BD27341}" type="presParOf" srcId="{565D3EC7-7C5C-4F01-AF98-3E12E0B66C33}" destId="{6D4D3F8D-51EE-4614-95E6-B81132D28004}" srcOrd="6" destOrd="0" presId="urn:microsoft.com/office/officeart/2005/8/layout/list1"/>
    <dgm:cxn modelId="{41D41A5D-F2A9-45FA-8A0D-4582491A1382}" type="presParOf" srcId="{565D3EC7-7C5C-4F01-AF98-3E12E0B66C33}" destId="{DC0E11C7-3E62-4E29-BB4B-A0799794643B}" srcOrd="7" destOrd="0" presId="urn:microsoft.com/office/officeart/2005/8/layout/list1"/>
    <dgm:cxn modelId="{78DA13D4-0DC1-4BC5-9458-641CCFDA82F3}" type="presParOf" srcId="{565D3EC7-7C5C-4F01-AF98-3E12E0B66C33}" destId="{9E70AE29-7628-4A0C-BDFC-2238654ECC10}" srcOrd="8" destOrd="0" presId="urn:microsoft.com/office/officeart/2005/8/layout/list1"/>
    <dgm:cxn modelId="{B9D78EF0-1F14-448E-9DA2-3ACCA3751C16}" type="presParOf" srcId="{9E70AE29-7628-4A0C-BDFC-2238654ECC10}" destId="{B85490C6-54C8-4A9E-83DA-8BD79013210D}" srcOrd="0" destOrd="0" presId="urn:microsoft.com/office/officeart/2005/8/layout/list1"/>
    <dgm:cxn modelId="{25D61CE1-D090-41FB-9E92-F371FA7DE7F7}" type="presParOf" srcId="{9E70AE29-7628-4A0C-BDFC-2238654ECC10}" destId="{DB1ADD12-C6E6-4F14-9CDB-78EFA746633B}" srcOrd="1" destOrd="0" presId="urn:microsoft.com/office/officeart/2005/8/layout/list1"/>
    <dgm:cxn modelId="{384472FA-7AEE-41F7-AB01-F41FC40CEB9B}" type="presParOf" srcId="{565D3EC7-7C5C-4F01-AF98-3E12E0B66C33}" destId="{37F0C58F-A678-4928-9133-FF1A4F8B363D}" srcOrd="9" destOrd="0" presId="urn:microsoft.com/office/officeart/2005/8/layout/list1"/>
    <dgm:cxn modelId="{F7F2273E-E92A-44F0-96D7-A24B76A1EB3C}" type="presParOf" srcId="{565D3EC7-7C5C-4F01-AF98-3E12E0B66C33}" destId="{D8403D5A-55D4-4785-AE4B-54B0499EDD9C}" srcOrd="10" destOrd="0" presId="urn:microsoft.com/office/officeart/2005/8/layout/list1"/>
    <dgm:cxn modelId="{DD05E665-D690-47FA-B9D8-5EFCE78D6EAA}" type="presParOf" srcId="{565D3EC7-7C5C-4F01-AF98-3E12E0B66C33}" destId="{57167940-58F0-4B81-806E-3E90CF8FFAC7}" srcOrd="11" destOrd="0" presId="urn:microsoft.com/office/officeart/2005/8/layout/list1"/>
    <dgm:cxn modelId="{54945315-CD1F-4163-9D7C-091CE8456D58}" type="presParOf" srcId="{565D3EC7-7C5C-4F01-AF98-3E12E0B66C33}" destId="{14877525-574A-4558-84CC-3016950A52D7}" srcOrd="12" destOrd="0" presId="urn:microsoft.com/office/officeart/2005/8/layout/list1"/>
    <dgm:cxn modelId="{B19640E9-EB21-4A75-965E-1821A202FF7B}" type="presParOf" srcId="{14877525-574A-4558-84CC-3016950A52D7}" destId="{333E357C-2311-4081-87FA-FABDD3EDE80F}" srcOrd="0" destOrd="0" presId="urn:microsoft.com/office/officeart/2005/8/layout/list1"/>
    <dgm:cxn modelId="{EF507E6D-4322-4941-84B9-78935361250D}" type="presParOf" srcId="{14877525-574A-4558-84CC-3016950A52D7}" destId="{83E1A1B5-44A0-4DA2-967C-CB46DEA218C3}" srcOrd="1" destOrd="0" presId="urn:microsoft.com/office/officeart/2005/8/layout/list1"/>
    <dgm:cxn modelId="{F2D4440F-9DEF-4818-A87E-376AD9DF24B4}" type="presParOf" srcId="{565D3EC7-7C5C-4F01-AF98-3E12E0B66C33}" destId="{F04C27A6-3D33-48D9-AAFF-652A2E516444}" srcOrd="13" destOrd="0" presId="urn:microsoft.com/office/officeart/2005/8/layout/list1"/>
    <dgm:cxn modelId="{139C678E-DF5C-40C4-BA2B-7BDF47F5887B}" type="presParOf" srcId="{565D3EC7-7C5C-4F01-AF98-3E12E0B66C33}" destId="{CECD4792-8AA7-4E59-9FEA-A24D5CDF4A26}" srcOrd="14" destOrd="0" presId="urn:microsoft.com/office/officeart/2005/8/layout/list1"/>
    <dgm:cxn modelId="{F0290AAB-173F-4E45-9EE0-EC0F5C9E68FE}" type="presParOf" srcId="{565D3EC7-7C5C-4F01-AF98-3E12E0B66C33}" destId="{484B1852-E6FD-48A5-9289-6D81606C0E57}" srcOrd="15" destOrd="0" presId="urn:microsoft.com/office/officeart/2005/8/layout/list1"/>
    <dgm:cxn modelId="{D16B54B6-0DF2-4587-A02E-34630E18298A}" type="presParOf" srcId="{565D3EC7-7C5C-4F01-AF98-3E12E0B66C33}" destId="{C081D170-AC6C-418F-9DCA-E7549A499FBD}" srcOrd="16" destOrd="0" presId="urn:microsoft.com/office/officeart/2005/8/layout/list1"/>
    <dgm:cxn modelId="{14123BB9-B816-467B-9AB7-E11453A529B8}" type="presParOf" srcId="{C081D170-AC6C-418F-9DCA-E7549A499FBD}" destId="{79394A79-AC18-4402-8048-CDCAD9DC10DA}" srcOrd="0" destOrd="0" presId="urn:microsoft.com/office/officeart/2005/8/layout/list1"/>
    <dgm:cxn modelId="{191A084B-4568-483C-BD03-77E6F010A196}" type="presParOf" srcId="{C081D170-AC6C-418F-9DCA-E7549A499FBD}" destId="{964D15D1-55E4-4138-8294-66007CE2CF19}" srcOrd="1" destOrd="0" presId="urn:microsoft.com/office/officeart/2005/8/layout/list1"/>
    <dgm:cxn modelId="{9A7B7B9D-CDE8-43C9-A8ED-247BA463EC1A}" type="presParOf" srcId="{565D3EC7-7C5C-4F01-AF98-3E12E0B66C33}" destId="{985FEB86-B7F5-45E7-99C9-7D863ACFFD61}" srcOrd="17" destOrd="0" presId="urn:microsoft.com/office/officeart/2005/8/layout/list1"/>
    <dgm:cxn modelId="{CB61A733-BDD8-4DF2-AF82-B8D0B4425A50}" type="presParOf" srcId="{565D3EC7-7C5C-4F01-AF98-3E12E0B66C33}" destId="{A9A9ABBF-8742-46CF-AC0C-180B9D42E968}" srcOrd="18" destOrd="0" presId="urn:microsoft.com/office/officeart/2005/8/layout/list1"/>
    <dgm:cxn modelId="{9D88EAB6-DBB0-43CD-80BD-F02DDCC02F6A}" type="presParOf" srcId="{565D3EC7-7C5C-4F01-AF98-3E12E0B66C33}" destId="{10B6AECB-0C4C-46F4-8C67-B30E0A0A584F}" srcOrd="19" destOrd="0" presId="urn:microsoft.com/office/officeart/2005/8/layout/list1"/>
    <dgm:cxn modelId="{E4AA9AAB-14F2-4592-9379-336326E4CF17}" type="presParOf" srcId="{565D3EC7-7C5C-4F01-AF98-3E12E0B66C33}" destId="{D886FF0D-4406-489B-AE6D-0318F57F2378}" srcOrd="20" destOrd="0" presId="urn:microsoft.com/office/officeart/2005/8/layout/list1"/>
    <dgm:cxn modelId="{0CA5894F-0C71-4D32-B5E9-7D371C420049}" type="presParOf" srcId="{D886FF0D-4406-489B-AE6D-0318F57F2378}" destId="{0446A73A-0251-4519-9210-920E7A42E453}" srcOrd="0" destOrd="0" presId="urn:microsoft.com/office/officeart/2005/8/layout/list1"/>
    <dgm:cxn modelId="{58DBB318-DD15-471E-BE98-B6506FB47BA9}" type="presParOf" srcId="{D886FF0D-4406-489B-AE6D-0318F57F2378}" destId="{1351C874-B150-4E69-8D24-57E8A6C242E4}" srcOrd="1" destOrd="0" presId="urn:microsoft.com/office/officeart/2005/8/layout/list1"/>
    <dgm:cxn modelId="{3A3F4F86-E16A-4BF8-9294-4F57CAAB40E5}" type="presParOf" srcId="{565D3EC7-7C5C-4F01-AF98-3E12E0B66C33}" destId="{18590402-C819-4669-BC50-F70F48768433}" srcOrd="21" destOrd="0" presId="urn:microsoft.com/office/officeart/2005/8/layout/list1"/>
    <dgm:cxn modelId="{607C305A-9A9E-4548-B3D3-7AA8E5B01F29}" type="presParOf" srcId="{565D3EC7-7C5C-4F01-AF98-3E12E0B66C33}" destId="{45E8D158-99DC-4517-9B26-7D93D383925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0C835-3901-4D92-A3DF-DC3FDFF61744}">
      <dsp:nvSpPr>
        <dsp:cNvPr id="0" name=""/>
        <dsp:cNvSpPr/>
      </dsp:nvSpPr>
      <dsp:spPr>
        <a:xfrm>
          <a:off x="0" y="237632"/>
          <a:ext cx="832137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7C78A-39F2-43A3-AC99-2D0187539570}">
      <dsp:nvSpPr>
        <dsp:cNvPr id="0" name=""/>
        <dsp:cNvSpPr/>
      </dsp:nvSpPr>
      <dsp:spPr>
        <a:xfrm>
          <a:off x="472587" y="27929"/>
          <a:ext cx="5849588" cy="6312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170" tIns="0" rIns="22017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25000"/>
                </a:schemeClr>
              </a:solidFill>
            </a:rPr>
            <a:t>С какого возраста дети начинают понимать обращение на Вы? Как вы учите этому детей?</a:t>
          </a:r>
          <a:endParaRPr lang="ru-RU" sz="1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503404" y="58746"/>
        <a:ext cx="5787954" cy="569659"/>
      </dsp:txXfrm>
    </dsp:sp>
    <dsp:sp modelId="{6D4D3F8D-51EE-4614-95E6-B81132D28004}">
      <dsp:nvSpPr>
        <dsp:cNvPr id="0" name=""/>
        <dsp:cNvSpPr/>
      </dsp:nvSpPr>
      <dsp:spPr>
        <a:xfrm>
          <a:off x="0" y="983247"/>
          <a:ext cx="832137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77679"/>
              <a:satOff val="7027"/>
              <a:lumOff val="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E19595-8D8D-4303-813C-D8DE09E566C6}">
      <dsp:nvSpPr>
        <dsp:cNvPr id="0" name=""/>
        <dsp:cNvSpPr/>
      </dsp:nvSpPr>
      <dsp:spPr>
        <a:xfrm>
          <a:off x="414751" y="803730"/>
          <a:ext cx="5878045" cy="647345"/>
        </a:xfrm>
        <a:prstGeom prst="roundRect">
          <a:avLst/>
        </a:prstGeom>
        <a:solidFill>
          <a:schemeClr val="accent2">
            <a:hueOff val="-377679"/>
            <a:satOff val="7027"/>
            <a:lumOff val="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170" tIns="0" rIns="22017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25000"/>
                </a:schemeClr>
              </a:solidFill>
            </a:rPr>
            <a:t>Почему дети на слова одного педагог реагируют сразу, а другого – даже после окрика не слышат? От чего это зависит?</a:t>
          </a:r>
          <a:endParaRPr lang="ru-RU" sz="1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46352" y="835331"/>
        <a:ext cx="5814843" cy="584143"/>
      </dsp:txXfrm>
    </dsp:sp>
    <dsp:sp modelId="{D8403D5A-55D4-4785-AE4B-54B0499EDD9C}">
      <dsp:nvSpPr>
        <dsp:cNvPr id="0" name=""/>
        <dsp:cNvSpPr/>
      </dsp:nvSpPr>
      <dsp:spPr>
        <a:xfrm>
          <a:off x="0" y="1836974"/>
          <a:ext cx="832137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55358"/>
              <a:satOff val="14054"/>
              <a:lumOff val="1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ADD12-C6E6-4F14-9CDB-78EFA746633B}">
      <dsp:nvSpPr>
        <dsp:cNvPr id="0" name=""/>
        <dsp:cNvSpPr/>
      </dsp:nvSpPr>
      <dsp:spPr>
        <a:xfrm>
          <a:off x="427724" y="1591845"/>
          <a:ext cx="5966090" cy="638515"/>
        </a:xfrm>
        <a:prstGeom prst="roundRect">
          <a:avLst/>
        </a:prstGeom>
        <a:solidFill>
          <a:schemeClr val="accent2">
            <a:hueOff val="-755358"/>
            <a:satOff val="14054"/>
            <a:lumOff val="1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170" tIns="0" rIns="22017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25000"/>
                </a:schemeClr>
              </a:solidFill>
            </a:rPr>
            <a:t>Значение жеста, мимики, интонации в работе в детьми</a:t>
          </a:r>
          <a:endParaRPr lang="ru-RU" sz="1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58894" y="1623015"/>
        <a:ext cx="5903750" cy="576175"/>
      </dsp:txXfrm>
    </dsp:sp>
    <dsp:sp modelId="{CECD4792-8AA7-4E59-9FEA-A24D5CDF4A26}">
      <dsp:nvSpPr>
        <dsp:cNvPr id="0" name=""/>
        <dsp:cNvSpPr/>
      </dsp:nvSpPr>
      <dsp:spPr>
        <a:xfrm>
          <a:off x="0" y="2487928"/>
          <a:ext cx="832137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133037"/>
              <a:satOff val="21082"/>
              <a:lumOff val="28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E1A1B5-44A0-4DA2-967C-CB46DEA218C3}">
      <dsp:nvSpPr>
        <dsp:cNvPr id="0" name=""/>
        <dsp:cNvSpPr/>
      </dsp:nvSpPr>
      <dsp:spPr>
        <a:xfrm>
          <a:off x="430014" y="2327581"/>
          <a:ext cx="5986865" cy="632389"/>
        </a:xfrm>
        <a:prstGeom prst="roundRect">
          <a:avLst/>
        </a:prstGeom>
        <a:solidFill>
          <a:schemeClr val="accent2">
            <a:hueOff val="-1133037"/>
            <a:satOff val="21082"/>
            <a:lumOff val="2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170" tIns="0" rIns="22017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25000"/>
                </a:schemeClr>
              </a:solidFill>
            </a:rPr>
            <a:t>Чем отличается обращение воспитателя ко всей группе и к одному ребенку?</a:t>
          </a:r>
          <a:endParaRPr lang="ru-RU" sz="1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60885" y="2358452"/>
        <a:ext cx="5925123" cy="570647"/>
      </dsp:txXfrm>
    </dsp:sp>
    <dsp:sp modelId="{A9A9ABBF-8742-46CF-AC0C-180B9D42E968}">
      <dsp:nvSpPr>
        <dsp:cNvPr id="0" name=""/>
        <dsp:cNvSpPr/>
      </dsp:nvSpPr>
      <dsp:spPr>
        <a:xfrm>
          <a:off x="0" y="3255390"/>
          <a:ext cx="832137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510716"/>
              <a:satOff val="28109"/>
              <a:lumOff val="37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D15D1-55E4-4138-8294-66007CE2CF19}">
      <dsp:nvSpPr>
        <dsp:cNvPr id="0" name=""/>
        <dsp:cNvSpPr/>
      </dsp:nvSpPr>
      <dsp:spPr>
        <a:xfrm>
          <a:off x="435802" y="3145686"/>
          <a:ext cx="6026560" cy="512920"/>
        </a:xfrm>
        <a:prstGeom prst="roundRect">
          <a:avLst/>
        </a:prstGeom>
        <a:solidFill>
          <a:schemeClr val="accent2">
            <a:hueOff val="-1510716"/>
            <a:satOff val="28109"/>
            <a:lumOff val="37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170" tIns="0" rIns="22017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25000"/>
                </a:schemeClr>
              </a:solidFill>
            </a:rPr>
            <a:t>Как завоевать авторитет  у детей?</a:t>
          </a:r>
          <a:endParaRPr lang="ru-RU" sz="1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60841" y="3170725"/>
        <a:ext cx="5976482" cy="462842"/>
      </dsp:txXfrm>
    </dsp:sp>
    <dsp:sp modelId="{45E8D158-99DC-4517-9B26-7D93D3839253}">
      <dsp:nvSpPr>
        <dsp:cNvPr id="0" name=""/>
        <dsp:cNvSpPr/>
      </dsp:nvSpPr>
      <dsp:spPr>
        <a:xfrm>
          <a:off x="0" y="4107682"/>
          <a:ext cx="832137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888395"/>
              <a:satOff val="35136"/>
              <a:lumOff val="47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51C874-B150-4E69-8D24-57E8A6C242E4}">
      <dsp:nvSpPr>
        <dsp:cNvPr id="0" name=""/>
        <dsp:cNvSpPr/>
      </dsp:nvSpPr>
      <dsp:spPr>
        <a:xfrm>
          <a:off x="396405" y="3873813"/>
          <a:ext cx="6052714" cy="528927"/>
        </a:xfrm>
        <a:prstGeom prst="roundRect">
          <a:avLst/>
        </a:prstGeom>
        <a:solidFill>
          <a:schemeClr val="accent2">
            <a:hueOff val="-1888395"/>
            <a:satOff val="35136"/>
            <a:lumOff val="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170" tIns="0" rIns="22017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25000"/>
                </a:schemeClr>
              </a:solidFill>
            </a:rPr>
            <a:t>Какой образ воспитателя складывается у детей разного возраста?</a:t>
          </a:r>
          <a:endParaRPr lang="ru-RU" sz="1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22225" y="3899633"/>
        <a:ext cx="6001074" cy="477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D2384B6-E708-4F1C-98F7-DFCE4778F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6036" y="-644236"/>
            <a:ext cx="12208036" cy="813578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ACE0B3-F7F4-4C2A-99E8-6FEF92F41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0DAF8A8-A678-4B2F-B7D2-916BC438A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AB6E4A-5B20-4D79-88ED-1D181B119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C03B15-50D7-40DB-8D91-E286F7496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DD3EF20-4278-44A1-BE61-E34BA1A21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938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9CB03C-C644-4840-BE3C-186B7601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130830-8A06-4CF0-B8FE-A8B71A235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D19388D-E22D-41CC-8D7B-D82EA5967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ACE693C-5DB5-4FF2-86DD-B9C011C58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20C1E48-EB02-48FE-A950-F2193E380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8DC61AF-4CA4-469D-8EC9-A0BB7E15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8411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FD8498-A4DC-4BEC-9AF9-0C362135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A7AD9DB-3A47-41F3-AB41-8016A69F6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D465D85-191D-4AF6-9FD0-5B637E0FE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100BFFD-A440-4CD7-9C9A-900666122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C97DBDA-858E-4D4B-A0A3-145DDDD4F0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82C54BC-A431-416F-B359-E1B43C49C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DF8E3D2-80AC-4987-901C-8489328E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3A3DC6C-5D72-47A6-8C5F-D4378A13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7284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6AE747-6358-44CA-97CB-B10756F0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6567A6B-3E14-4A89-8618-6AB63A63F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233F60F-7A78-424F-86F6-476C8793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2FA8542-71A7-4B00-B7C0-0BF19D3C7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1349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D4626B8-FB16-42E2-9695-64F8C907C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B87B820-A9B3-42BF-9790-4867C960A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F3A45BF-2600-4A02-90D8-BC6A1DFA1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0390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A30C23-9B12-4E78-BB92-650FA5B52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150A89-C31C-4AFE-A49F-A8BE7237F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666F135-E5B5-4535-8679-6DFE3A098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094F41C-6E8B-4485-8209-75DC47778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B8D1927-B3C6-4462-B6C1-69D8A2554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C3C180C-6B0B-48BE-9A22-0DD10C5A3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6073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24A09F-BB84-4FB2-8870-73D454C95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73BFC7F-7A06-4735-9EDA-EBFA4212CE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0129216-08E6-41A7-BAF4-B1B9613D7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9975854-BDD9-482A-B4D4-11A98BE0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B4BB7A2-516F-4D48-ADFC-1BD1EB78D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5F20ABA-68B0-49C8-A56C-218CB79DB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0083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766A6C-40A8-46E8-ACA9-8C552C766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A72774D-D8E6-4A54-B131-E6682ABA3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84A35E-3BA5-4F82-836E-5DB51252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50F5E75-F47A-4E53-8485-1697610E0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AC3F28-9A94-43E6-9E3B-298D6E5D3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9439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2880930-A9B9-4696-BAD6-2103A1539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ACC9905-CA0B-43FD-8123-312088567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6CC1A3F-D5F0-492A-A822-B56D69400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7CF7E1-8B29-411A-A877-B25B2B10B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157195-DC59-42AC-A84B-801BEEF99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8533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B5F2ED5-BE4C-417D-A9C1-987421DBDD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732316" y="-1121585"/>
            <a:ext cx="13640596" cy="909048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1134973-9603-4EB5-B737-91F29D4CD883}"/>
              </a:ext>
            </a:extLst>
          </p:cNvPr>
          <p:cNvSpPr/>
          <p:nvPr userDrawn="1"/>
        </p:nvSpPr>
        <p:spPr>
          <a:xfrm>
            <a:off x="563880" y="428043"/>
            <a:ext cx="11155680" cy="5991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AAAB7C-7C1B-4105-BE24-F811EBB4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AEA2C5-E058-48D4-9E80-BE661BC6E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ECA37A-4894-4A33-9EBE-8B2E3502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30E9E2-71FB-4D16-B449-EA5254AC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F10A82-3FA8-48BC-A562-4BDCC940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9753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B5F2ED5-BE4C-417D-A9C1-987421DBDD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732316" y="-1121585"/>
            <a:ext cx="13640596" cy="909048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1134973-9603-4EB5-B737-91F29D4CD883}"/>
              </a:ext>
            </a:extLst>
          </p:cNvPr>
          <p:cNvSpPr/>
          <p:nvPr userDrawn="1"/>
        </p:nvSpPr>
        <p:spPr>
          <a:xfrm>
            <a:off x="563880" y="428043"/>
            <a:ext cx="11155680" cy="5991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ECA37A-4894-4A33-9EBE-8B2E3502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3A83A43-64E5-4616-89E6-626296516E98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30E9E2-71FB-4D16-B449-EA5254AC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F10A82-3FA8-48BC-A562-4BDCC940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FFBB774A-E5FA-4ED6-8E56-DB70E36B8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xmlns="" id="{4D3F0206-E107-4BA9-B1B5-97C37FF69A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5114" y="365124"/>
            <a:ext cx="4849511" cy="6174571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xmlns="" id="{8C53815E-1CA9-463D-A67E-64D06AA272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3183037"/>
            <a:ext cx="5257800" cy="335587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380754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B5F2ED5-BE4C-417D-A9C1-987421DBDD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732316" y="-1121585"/>
            <a:ext cx="13640596" cy="909048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1134973-9603-4EB5-B737-91F29D4CD883}"/>
              </a:ext>
            </a:extLst>
          </p:cNvPr>
          <p:cNvSpPr/>
          <p:nvPr userDrawn="1"/>
        </p:nvSpPr>
        <p:spPr>
          <a:xfrm>
            <a:off x="563880" y="428043"/>
            <a:ext cx="11155680" cy="5991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AAAB7C-7C1B-4105-BE24-F811EBB4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ECA37A-4894-4A33-9EBE-8B2E3502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30E9E2-71FB-4D16-B449-EA5254AC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F10A82-3FA8-48BC-A562-4BDCC940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F0D9FAC9-46ED-4B2F-8516-B63FF23543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2301875"/>
            <a:ext cx="2286000" cy="156845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xmlns="" id="{22C89361-5176-4A23-9AA4-15AF71AF04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81400" y="2301875"/>
            <a:ext cx="2286000" cy="156845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xmlns="" id="{FA008731-936C-4DD0-9033-60E7C67B90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24600" y="2301875"/>
            <a:ext cx="2286000" cy="1568450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xmlns="" id="{DFDD9F44-AED5-4BE5-A453-231A855DED6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67800" y="2301875"/>
            <a:ext cx="2286000" cy="156845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239008F1-E714-4B9A-967E-EC775A84F1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4313238"/>
            <a:ext cx="2286000" cy="13557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14">
            <a:extLst>
              <a:ext uri="{FF2B5EF4-FFF2-40B4-BE49-F238E27FC236}">
                <a16:creationId xmlns:a16="http://schemas.microsoft.com/office/drawing/2014/main" xmlns="" id="{1BED9EF8-962D-483C-A843-AF70EAFD3E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1400" y="4313238"/>
            <a:ext cx="2286000" cy="13557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xmlns="" id="{97645339-B894-4635-9E1F-3E6BD270BA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4600" y="4338231"/>
            <a:ext cx="2286000" cy="13557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14">
            <a:extLst>
              <a:ext uri="{FF2B5EF4-FFF2-40B4-BE49-F238E27FC236}">
                <a16:creationId xmlns:a16="http://schemas.microsoft.com/office/drawing/2014/main" xmlns="" id="{721257D3-45FA-4D44-9AA4-5AF8E12530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67800" y="4313238"/>
            <a:ext cx="2286000" cy="13557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226128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B5F2ED5-BE4C-417D-A9C1-987421DBDD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732316" y="-1121585"/>
            <a:ext cx="13640596" cy="909048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1134973-9603-4EB5-B737-91F29D4CD883}"/>
              </a:ext>
            </a:extLst>
          </p:cNvPr>
          <p:cNvSpPr/>
          <p:nvPr userDrawn="1"/>
        </p:nvSpPr>
        <p:spPr>
          <a:xfrm>
            <a:off x="563880" y="428043"/>
            <a:ext cx="11155680" cy="5991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AAAB7C-7C1B-4105-BE24-F811EBB4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ECA37A-4894-4A33-9EBE-8B2E3502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30E9E2-71FB-4D16-B449-EA5254AC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F10A82-3FA8-48BC-A562-4BDCC940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F0D9FAC9-46ED-4B2F-8516-B63FF23543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2301875"/>
            <a:ext cx="10515600" cy="1568450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Текст 14">
            <a:extLst>
              <a:ext uri="{FF2B5EF4-FFF2-40B4-BE49-F238E27FC236}">
                <a16:creationId xmlns:a16="http://schemas.microsoft.com/office/drawing/2014/main" xmlns="" id="{5E23A572-DE13-47B2-A83A-78106E2168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19600" y="4466934"/>
            <a:ext cx="2811382" cy="13557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14">
            <a:extLst>
              <a:ext uri="{FF2B5EF4-FFF2-40B4-BE49-F238E27FC236}">
                <a16:creationId xmlns:a16="http://schemas.microsoft.com/office/drawing/2014/main" xmlns="" id="{4413139B-1729-455B-B830-4DAB12D9B25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27178" y="4428023"/>
            <a:ext cx="2811382" cy="13557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Текст 14">
            <a:extLst>
              <a:ext uri="{FF2B5EF4-FFF2-40B4-BE49-F238E27FC236}">
                <a16:creationId xmlns:a16="http://schemas.microsoft.com/office/drawing/2014/main" xmlns="" id="{222B09F7-7246-4274-A513-9BEACBF61E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3441" y="4428022"/>
            <a:ext cx="2811382" cy="13557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083452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B5F2ED5-BE4C-417D-A9C1-987421DBDD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732316" y="-1121585"/>
            <a:ext cx="13640596" cy="909048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1134973-9603-4EB5-B737-91F29D4CD883}"/>
              </a:ext>
            </a:extLst>
          </p:cNvPr>
          <p:cNvSpPr/>
          <p:nvPr userDrawn="1"/>
        </p:nvSpPr>
        <p:spPr>
          <a:xfrm>
            <a:off x="563880" y="428043"/>
            <a:ext cx="11155680" cy="5991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AAAB7C-7C1B-4105-BE24-F811EBB4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ECA37A-4894-4A33-9EBE-8B2E3502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30E9E2-71FB-4D16-B449-EA5254AC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F10A82-3FA8-48BC-A562-4BDCC940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9495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B5F2ED5-BE4C-417D-A9C1-987421DBDD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732316" y="-1121585"/>
            <a:ext cx="13640596" cy="909048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1134973-9603-4EB5-B737-91F29D4CD883}"/>
              </a:ext>
            </a:extLst>
          </p:cNvPr>
          <p:cNvSpPr/>
          <p:nvPr userDrawn="1"/>
        </p:nvSpPr>
        <p:spPr>
          <a:xfrm>
            <a:off x="563880" y="428043"/>
            <a:ext cx="11155680" cy="5991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AAAB7C-7C1B-4105-BE24-F811EBB4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270085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AAAB7C-7C1B-4105-BE24-F811EBB4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AEA2C5-E058-48D4-9E80-BE661BC6E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ECA37A-4894-4A33-9EBE-8B2E3502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3A83A43-64E5-4616-89E6-626296516E98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30E9E2-71FB-4D16-B449-EA5254AC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F10A82-3FA8-48BC-A562-4BDCC940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761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F1F88E-2086-4611-85D9-4CB23A6F2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D7B7E60-49B3-4691-AEB3-7F227B766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DDFE33F-331B-46DE-8A38-616B75DF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AB354D-4846-42AB-8F0F-B8ECFA8B9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B68BAD-A1B9-44F7-B591-B00408585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575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presentation-creation.ru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9566E0-0033-46F9-BC5E-5C4F85B25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84A50A2-8DC8-4C31-9D64-2829F39B4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08832DB-D0B2-42FF-9BCC-FE621DFF2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3A43-64E5-4616-89E6-626296516E98}" type="datetimeFigureOut">
              <a:rPr lang="ru-RU" smtClean="0"/>
              <a:pPr/>
              <a:t>07.03.2022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124540-9C7A-4B1E-A37A-7BD8140245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3BBA4B7-063B-4382-A442-6F2753E7C5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9"/>
            <a:extLst>
              <a:ext uri="{FF2B5EF4-FFF2-40B4-BE49-F238E27FC236}">
                <a16:creationId xmlns:a16="http://schemas.microsoft.com/office/drawing/2014/main" xmlns="" id="{81B3EF4A-9246-4691-B53A-237073FC624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643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62" r:id="rId4"/>
    <p:sldLayoutId id="2147483663" r:id="rId5"/>
    <p:sldLayoutId id="2147483664" r:id="rId6"/>
    <p:sldLayoutId id="2147483661" r:id="rId7"/>
    <p:sldLayoutId id="214748366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2.png"/><Relationship Id="rId5" Type="http://schemas.openxmlformats.org/officeDocument/2006/relationships/image" Target="../media/image28.svg"/><Relationship Id="rId10" Type="http://schemas.openxmlformats.org/officeDocument/2006/relationships/image" Target="../media/image21.png"/><Relationship Id="rId9" Type="http://schemas.openxmlformats.org/officeDocument/2006/relationships/image" Target="../media/image32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18.svg"/><Relationship Id="rId4" Type="http://schemas.openxmlformats.org/officeDocument/2006/relationships/image" Target="../media/image26.png"/><Relationship Id="rId9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6581B3A-18F0-4DBA-A651-8115FAE6EC31}"/>
              </a:ext>
            </a:extLst>
          </p:cNvPr>
          <p:cNvSpPr/>
          <p:nvPr/>
        </p:nvSpPr>
        <p:spPr>
          <a:xfrm>
            <a:off x="309716" y="2540790"/>
            <a:ext cx="11670890" cy="2318543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DCBB9F-D202-4D10-B96B-7EBFB5D7E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063" y="2370374"/>
            <a:ext cx="10340196" cy="2387600"/>
          </a:xfrm>
        </p:spPr>
        <p:txBody>
          <a:bodyPr>
            <a:normAutofit/>
          </a:bodyPr>
          <a:lstStyle/>
          <a:p>
            <a:r>
              <a:rPr lang="ru-RU" sz="4400" dirty="0">
                <a:effectLst/>
              </a:rPr>
              <a:t>Сценарий педагогического совета </a:t>
            </a:r>
            <a:br>
              <a:rPr lang="ru-RU" sz="4400" dirty="0">
                <a:effectLst/>
              </a:rPr>
            </a:br>
            <a:r>
              <a:rPr lang="ru-RU" sz="4400" dirty="0">
                <a:effectLst/>
              </a:rPr>
              <a:t>«Педагогическая этика </a:t>
            </a:r>
            <a:r>
              <a:rPr lang="ru-RU" sz="4400" dirty="0" smtClean="0">
                <a:effectLst/>
              </a:rPr>
              <a:t/>
            </a:r>
            <a:br>
              <a:rPr lang="ru-RU" sz="4400" dirty="0" smtClean="0">
                <a:effectLst/>
              </a:rPr>
            </a:br>
            <a:r>
              <a:rPr lang="ru-RU" sz="4400" dirty="0" smtClean="0">
                <a:effectLst/>
              </a:rPr>
              <a:t>в </a:t>
            </a:r>
            <a:r>
              <a:rPr lang="ru-RU" sz="4400" dirty="0">
                <a:effectLst/>
              </a:rPr>
              <a:t>дошкольном учреждении»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D1AD2D5-717B-4BAF-9BD8-3DF20DA96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6893" y="5557359"/>
            <a:ext cx="6035040" cy="1655762"/>
          </a:xfrm>
        </p:spPr>
        <p:txBody>
          <a:bodyPr>
            <a:normAutofit fontScale="92500"/>
          </a:bodyPr>
          <a:lstStyle/>
          <a:p>
            <a:r>
              <a:rPr lang="ru-RU" dirty="0">
                <a:effectLst/>
              </a:rPr>
              <a:t>Форма проведения: </a:t>
            </a:r>
            <a:r>
              <a:rPr lang="ru-RU" u="sng" dirty="0">
                <a:effectLst/>
              </a:rPr>
              <a:t>Круглый стол</a:t>
            </a:r>
          </a:p>
          <a:p>
            <a:r>
              <a:rPr lang="ru-RU" dirty="0">
                <a:effectLst/>
              </a:rPr>
              <a:t>Участники: </a:t>
            </a:r>
            <a:r>
              <a:rPr lang="ru-RU" u="sng" dirty="0">
                <a:effectLst/>
              </a:rPr>
              <a:t>Педагоги МДОУ «Детский сад № 48»</a:t>
            </a:r>
          </a:p>
          <a:p>
            <a:r>
              <a:rPr lang="ru-RU" dirty="0">
                <a:effectLst/>
              </a:rPr>
              <a:t>Организатор: </a:t>
            </a:r>
            <a:r>
              <a:rPr lang="ru-RU" u="sng" dirty="0">
                <a:effectLst/>
              </a:rPr>
              <a:t>Старший воспитатель Привезенцева И.М.</a:t>
            </a:r>
          </a:p>
          <a:p>
            <a:endParaRPr lang="ru-RU" dirty="0"/>
          </a:p>
        </p:txBody>
      </p:sp>
      <p:pic>
        <p:nvPicPr>
          <p:cNvPr id="7" name="Рисунок 6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383292EC-42DF-4FCB-A667-5499FD76C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9521" y="4429919"/>
            <a:ext cx="3322479" cy="3146424"/>
          </a:xfrm>
          <a:prstGeom prst="rect">
            <a:avLst/>
          </a:prstGeom>
        </p:spPr>
      </p:pic>
      <p:pic>
        <p:nvPicPr>
          <p:cNvPr id="1026" name="Рисунок 3" descr="https://sun9-33.userapi.com/c834101/v834101530/fd9f5/U0e4aGZyHT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5468" y="-442482"/>
            <a:ext cx="2872661" cy="269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17366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33B48A-89A3-402A-BFDC-C4EE39CF3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18" y="-939568"/>
            <a:ext cx="9498981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+mn-lt"/>
              </a:rPr>
              <a:t>Основные выдержки из Положения </a:t>
            </a:r>
            <a:r>
              <a:rPr lang="ru-RU" sz="2800" dirty="0">
                <a:latin typeface="+mn-lt"/>
              </a:rPr>
              <a:t>о профессиональной этике общения в родительских чатах, социальных сетях и мессенджерах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9712A5-1CE2-46A4-992D-86951E0CA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318" y="211875"/>
            <a:ext cx="11202445" cy="67241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•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группы (чата) есть строго оговоренные правила, действующие в равной степени для всех участников и обозначенные с первых дней действия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для того, чтобы всем родителям была доступна оперативная информация о жизни группы в детском саду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Важное правило этикета: «Не звонить и не писать собеседникам в период времени с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19.00ч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07.00ч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 родительском чате должна быть только важная информация, затрагивающая исключительно интересы жизни детей и группы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 чате запрещено использовать нецензурную брань, вступать в личные переписки, засорять эфир неинформативными сообщениями, картинками, не имеющими отношения к жизни группы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Каждый участник в праве сам принимать решение об участии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участии в группе (чате).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Важные для вас вопросы уточняйте лично у воспитателя, не полагаясь лишь на информацию из чата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И, самое главное —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перехода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личности 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сплетен ВАЖНО быть вежливыми.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88D502-E487-457C-950A-883BE6644A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11697632" y="6936059"/>
            <a:ext cx="630000" cy="6634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3340989-0184-4AD2-BCE4-03324D71E3F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0537053" y="6952786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58EDBEA-1934-4BC7-945D-B285F4EFA0B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9400094" y="6969513"/>
            <a:ext cx="630000" cy="63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1364BD9-8464-4A17-A83C-9325BA22E9D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504805" y="6936059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3045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ADDB267-C3D1-47AC-AB37-27A90E5708F8}"/>
              </a:ext>
            </a:extLst>
          </p:cNvPr>
          <p:cNvSpPr/>
          <p:nvPr/>
        </p:nvSpPr>
        <p:spPr>
          <a:xfrm>
            <a:off x="1937732" y="1404876"/>
            <a:ext cx="8880656" cy="4405088"/>
          </a:xfrm>
          <a:prstGeom prst="rect">
            <a:avLst/>
          </a:prstGeom>
          <a:solidFill>
            <a:schemeClr val="accent3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9">
            <a:extLst>
              <a:ext uri="{FF2B5EF4-FFF2-40B4-BE49-F238E27FC236}">
                <a16:creationId xmlns:a16="http://schemas.microsoft.com/office/drawing/2014/main" xmlns="" id="{2C40AB3F-21E2-4673-A475-895CB15827F3}"/>
              </a:ext>
            </a:extLst>
          </p:cNvPr>
          <p:cNvSpPr txBox="1">
            <a:spLocks/>
          </p:cNvSpPr>
          <p:nvPr/>
        </p:nvSpPr>
        <p:spPr>
          <a:xfrm>
            <a:off x="3879751" y="1548148"/>
            <a:ext cx="4996620" cy="1150267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Блиц-опрос</a:t>
            </a:r>
            <a:endParaRPr lang="ru-RU" sz="7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Блиц-опрос от обозревателей &amp;amp;quot;ЗВ&amp;amp;quot;: Как оцениваете темпы благоустройства  округа? - Новости Заводоуковского городского округ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4" t="8778" r="37685" b="13920"/>
          <a:stretch/>
        </p:blipFill>
        <p:spPr bwMode="auto">
          <a:xfrm>
            <a:off x="4296327" y="2531305"/>
            <a:ext cx="4163467" cy="294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880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D10AC6B1-8A69-4088-8CEE-F5845C282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067" y="-938742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Решение педагогического совета </a:t>
            </a:r>
            <a:endParaRPr lang="ru-RU" dirty="0">
              <a:latin typeface="+mn-l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0B517EF-BB7C-4BA5-96CC-143D6AF0FE26}"/>
              </a:ext>
            </a:extLst>
          </p:cNvPr>
          <p:cNvSpPr/>
          <p:nvPr/>
        </p:nvSpPr>
        <p:spPr>
          <a:xfrm>
            <a:off x="778933" y="1913467"/>
            <a:ext cx="2489200" cy="3894666"/>
          </a:xfrm>
          <a:prstGeom prst="rect">
            <a:avLst/>
          </a:prstGeom>
          <a:solidFill>
            <a:srgbClr val="FFDFD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18A9234-58A2-4531-879F-053830F044BD}"/>
              </a:ext>
            </a:extLst>
          </p:cNvPr>
          <p:cNvSpPr/>
          <p:nvPr/>
        </p:nvSpPr>
        <p:spPr>
          <a:xfrm>
            <a:off x="3820161" y="1947332"/>
            <a:ext cx="2140372" cy="3894667"/>
          </a:xfrm>
          <a:prstGeom prst="rect">
            <a:avLst/>
          </a:prstGeom>
          <a:solidFill>
            <a:srgbClr val="FFE2C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1B13991-7F9D-42B2-A084-7D4608224B78}"/>
              </a:ext>
            </a:extLst>
          </p:cNvPr>
          <p:cNvSpPr/>
          <p:nvPr/>
        </p:nvSpPr>
        <p:spPr>
          <a:xfrm>
            <a:off x="6593842" y="1947332"/>
            <a:ext cx="2198416" cy="3843867"/>
          </a:xfrm>
          <a:prstGeom prst="rect">
            <a:avLst/>
          </a:prstGeom>
          <a:solidFill>
            <a:srgbClr val="FFDCD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C34F837-F7FC-4B5D-8DB6-49D8A22B4923}"/>
              </a:ext>
            </a:extLst>
          </p:cNvPr>
          <p:cNvSpPr/>
          <p:nvPr/>
        </p:nvSpPr>
        <p:spPr>
          <a:xfrm>
            <a:off x="9489311" y="1998133"/>
            <a:ext cx="2082480" cy="3776133"/>
          </a:xfrm>
          <a:prstGeom prst="rect">
            <a:avLst/>
          </a:prstGeom>
          <a:solidFill>
            <a:srgbClr val="FCD8F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B893E9B7-3574-4B27-8547-7BB21F7283CC}"/>
              </a:ext>
            </a:extLst>
          </p:cNvPr>
          <p:cNvSpPr/>
          <p:nvPr/>
        </p:nvSpPr>
        <p:spPr>
          <a:xfrm>
            <a:off x="1246850" y="511895"/>
            <a:ext cx="1036320" cy="1036320"/>
          </a:xfrm>
          <a:prstGeom prst="ellipse">
            <a:avLst/>
          </a:prstGeom>
          <a:solidFill>
            <a:srgbClr val="FFDFD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453A2348-1312-4B5B-BBAB-62211767CA9B}"/>
              </a:ext>
            </a:extLst>
          </p:cNvPr>
          <p:cNvSpPr/>
          <p:nvPr/>
        </p:nvSpPr>
        <p:spPr>
          <a:xfrm>
            <a:off x="4276247" y="491924"/>
            <a:ext cx="1036320" cy="1036320"/>
          </a:xfrm>
          <a:prstGeom prst="ellipse">
            <a:avLst/>
          </a:prstGeom>
          <a:solidFill>
            <a:srgbClr val="FFE2C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3D6D3F46-D546-4994-8519-145AC5225DA8}"/>
              </a:ext>
            </a:extLst>
          </p:cNvPr>
          <p:cNvSpPr/>
          <p:nvPr/>
        </p:nvSpPr>
        <p:spPr>
          <a:xfrm>
            <a:off x="6969763" y="482064"/>
            <a:ext cx="1036320" cy="1036320"/>
          </a:xfrm>
          <a:prstGeom prst="ellipse">
            <a:avLst/>
          </a:prstGeom>
          <a:solidFill>
            <a:srgbClr val="FFDCD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20321FA8-009A-4D4E-88B7-9F4BABBCCC8C}"/>
              </a:ext>
            </a:extLst>
          </p:cNvPr>
          <p:cNvSpPr/>
          <p:nvPr/>
        </p:nvSpPr>
        <p:spPr>
          <a:xfrm>
            <a:off x="10038445" y="469240"/>
            <a:ext cx="1036320" cy="1036320"/>
          </a:xfrm>
          <a:prstGeom prst="ellipse">
            <a:avLst/>
          </a:prstGeom>
          <a:solidFill>
            <a:srgbClr val="FCD8F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xmlns="" id="{707AA751-F496-4882-AF1D-0D51AC610F3F}"/>
              </a:ext>
            </a:extLst>
          </p:cNvPr>
          <p:cNvSpPr txBox="1">
            <a:spLocks/>
          </p:cNvSpPr>
          <p:nvPr/>
        </p:nvSpPr>
        <p:spPr>
          <a:xfrm>
            <a:off x="812800" y="2556933"/>
            <a:ext cx="2387600" cy="31834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None/>
            </a:pPr>
            <a:r>
              <a:rPr lang="ru-RU" sz="2000" dirty="0" smtClean="0"/>
              <a:t> «Положение о профессиональной этике общения в родительских чатах, социальных сетях и мессенджерах МДОУ «Детский сад № 48» г. Ярославль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xmlns="" id="{083749CC-93F5-4955-BF45-E584D5C52668}"/>
              </a:ext>
            </a:extLst>
          </p:cNvPr>
          <p:cNvSpPr txBox="1">
            <a:spLocks/>
          </p:cNvSpPr>
          <p:nvPr/>
        </p:nvSpPr>
        <p:spPr>
          <a:xfrm>
            <a:off x="3881377" y="3234267"/>
            <a:ext cx="1926755" cy="24553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Приемы педагогического воздействия</a:t>
            </a:r>
            <a:r>
              <a:rPr lang="ru-RU" sz="1800" dirty="0" smtClean="0"/>
              <a:t>»</a:t>
            </a:r>
            <a:endParaRPr lang="ru-RU" sz="1800" dirty="0"/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xmlns="" id="{2B86BA69-2C13-4E70-9596-3BA43E5D36DA}"/>
              </a:ext>
            </a:extLst>
          </p:cNvPr>
          <p:cNvSpPr txBox="1">
            <a:spLocks/>
          </p:cNvSpPr>
          <p:nvPr/>
        </p:nvSpPr>
        <p:spPr>
          <a:xfrm>
            <a:off x="6620934" y="1828799"/>
            <a:ext cx="2133599" cy="29464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buNone/>
            </a:pPr>
            <a:endParaRPr lang="ru-RU" sz="2400" dirty="0" smtClean="0"/>
          </a:p>
          <a:p>
            <a:pPr lvl="0" algn="ctr">
              <a:lnSpc>
                <a:spcPct val="100000"/>
              </a:lnSpc>
              <a:buNone/>
            </a:pPr>
            <a:endParaRPr lang="ru-RU" sz="2400" dirty="0" smtClean="0"/>
          </a:p>
          <a:p>
            <a:pPr lvl="0" algn="ctr">
              <a:lnSpc>
                <a:spcPct val="100000"/>
              </a:lnSpc>
              <a:buNone/>
            </a:pPr>
            <a:endParaRPr lang="ru-RU" sz="2400" dirty="0" smtClean="0"/>
          </a:p>
          <a:p>
            <a:pPr lvl="0" algn="ctr">
              <a:lnSpc>
                <a:spcPct val="100000"/>
              </a:lnSpc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«Эмпатия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и способы ее развития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"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Текст 8">
            <a:extLst>
              <a:ext uri="{FF2B5EF4-FFF2-40B4-BE49-F238E27FC236}">
                <a16:creationId xmlns:a16="http://schemas.microsoft.com/office/drawing/2014/main" xmlns="" id="{C188B9E2-8ADD-4066-B054-C1910A915695}"/>
              </a:ext>
            </a:extLst>
          </p:cNvPr>
          <p:cNvSpPr txBox="1">
            <a:spLocks/>
          </p:cNvSpPr>
          <p:nvPr/>
        </p:nvSpPr>
        <p:spPr>
          <a:xfrm>
            <a:off x="9482666" y="3268133"/>
            <a:ext cx="2201333" cy="2184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None/>
            </a:pPr>
            <a:r>
              <a:rPr lang="ru-RU" sz="2400" dirty="0" smtClean="0"/>
              <a:t>«Работа с особо сложными родителями»</a:t>
            </a:r>
            <a:endParaRPr lang="ru-RU" sz="2400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72F1009C-AC8D-4393-B5A4-F9D547604E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14729" y="804254"/>
            <a:ext cx="479128" cy="48032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3CCF82CA-4033-4A6A-9AE4-398CACE582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59344" y="815104"/>
            <a:ext cx="479128" cy="47912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710CA1A-4019-48E5-BD16-0579C0F979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253716" y="783206"/>
            <a:ext cx="479128" cy="47912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50A06EB-FA05-47E5-83D3-0EE6B21292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361625" y="726793"/>
            <a:ext cx="479128" cy="47912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BA3B594-4706-4994-AF3E-2F7AC06BB225}"/>
              </a:ext>
            </a:extLst>
          </p:cNvPr>
          <p:cNvSpPr txBox="1"/>
          <p:nvPr/>
        </p:nvSpPr>
        <p:spPr>
          <a:xfrm>
            <a:off x="1086263" y="2128334"/>
            <a:ext cx="1674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Утвердить</a:t>
            </a:r>
            <a:r>
              <a:rPr lang="en-US" sz="1800" b="1" dirty="0" smtClean="0"/>
              <a:t> </a:t>
            </a:r>
            <a:endParaRPr lang="ru-RU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864D1A2-4736-4C21-8A9B-3005A10C82E9}"/>
              </a:ext>
            </a:extLst>
          </p:cNvPr>
          <p:cNvSpPr txBox="1"/>
          <p:nvPr/>
        </p:nvSpPr>
        <p:spPr>
          <a:xfrm>
            <a:off x="3926819" y="2096833"/>
            <a:ext cx="16747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Консультация</a:t>
            </a:r>
          </a:p>
          <a:p>
            <a:pPr algn="ctr"/>
            <a:r>
              <a:rPr lang="ru-RU" dirty="0" smtClean="0"/>
              <a:t>для молодых специалистов</a:t>
            </a:r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DE20F8D-105E-4CF5-97D4-45C646B292A7}"/>
              </a:ext>
            </a:extLst>
          </p:cNvPr>
          <p:cNvSpPr txBox="1"/>
          <p:nvPr/>
        </p:nvSpPr>
        <p:spPr>
          <a:xfrm>
            <a:off x="6769091" y="2135164"/>
            <a:ext cx="1674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/>
              <a:t>Тренинг</a:t>
            </a:r>
            <a:endParaRPr lang="ru-RU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7870F03-0C5C-4EFC-AFB9-79F7E6C0B441}"/>
              </a:ext>
            </a:extLst>
          </p:cNvPr>
          <p:cNvSpPr txBox="1"/>
          <p:nvPr/>
        </p:nvSpPr>
        <p:spPr>
          <a:xfrm>
            <a:off x="9662986" y="2162201"/>
            <a:ext cx="1674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Консультация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921773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0" y="599301"/>
            <a:ext cx="5257800" cy="1325563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  Повестка</a:t>
            </a:r>
            <a:r>
              <a:rPr lang="ru-RU" b="1" dirty="0">
                <a:latin typeface="+mn-lt"/>
              </a:rPr>
              <a:t>: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6096000" y="941236"/>
            <a:ext cx="5257800" cy="5022346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1. Актуальность темы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2. Дискуссия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«Педагогическая этика и ее категории»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3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Педагогический ринг «Этика и дошколята»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4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Педагогическая ситуация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5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Деловая игра «Импровизация»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6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Итоги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самообследования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Этика в моей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работе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привлечением педагога-психолога).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7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Обсуждение «Положение о профессиональной этике общения в родительских чатах, социальных сетях и мессенджерах»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8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Блиц-опрос «Педагогическая этика»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Принятие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</a:t>
            </a:r>
          </a:p>
          <a:p>
            <a:endParaRPr lang="ru-RU" dirty="0"/>
          </a:p>
        </p:txBody>
      </p:sp>
      <p:sp>
        <p:nvSpPr>
          <p:cNvPr id="5" name="AutoShape 2" descr="https://phonoteka.org/uploads/posts/2021-04/1619812977_16-phonoteka_org-p-fon-dlya-prezentatsii-sotsialnogo-proekta-17.png"/>
          <p:cNvSpPr>
            <a:spLocks noChangeAspect="1" noChangeArrowheads="1"/>
          </p:cNvSpPr>
          <p:nvPr/>
        </p:nvSpPr>
        <p:spPr bwMode="auto">
          <a:xfrm>
            <a:off x="2118190" y="21192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92" y="941236"/>
            <a:ext cx="5310208" cy="467236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8185" y="563273"/>
            <a:ext cx="32524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у педагогов компетентности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межличностного 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профессионального поведения в общении.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780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3767183-4510-450C-A1A2-434416889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2206" y="365125"/>
            <a:ext cx="5621594" cy="1882003"/>
          </a:xfrm>
        </p:spPr>
        <p:txBody>
          <a:bodyPr>
            <a:normAutofit fontScale="90000"/>
          </a:bodyPr>
          <a:lstStyle/>
          <a:p>
            <a:pPr algn="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2700" dirty="0">
                <a:solidFill>
                  <a:schemeClr val="bg2">
                    <a:lumMod val="25000"/>
                  </a:schemeClr>
                </a:solidFill>
              </a:rPr>
              <a:t>Себя сначала воспитай,</a:t>
            </a:r>
            <a:br>
              <a:rPr lang="ru-RU" sz="27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700" dirty="0">
                <a:solidFill>
                  <a:schemeClr val="bg2">
                    <a:lumMod val="25000"/>
                  </a:schemeClr>
                </a:solidFill>
              </a:rPr>
              <a:t>Чтоб не познать бесславья,</a:t>
            </a:r>
            <a:br>
              <a:rPr lang="ru-RU" sz="27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700" dirty="0">
                <a:solidFill>
                  <a:schemeClr val="bg2">
                    <a:lumMod val="25000"/>
                  </a:schemeClr>
                </a:solidFill>
              </a:rPr>
              <a:t>Потом другим преподавай</a:t>
            </a:r>
            <a:br>
              <a:rPr lang="ru-RU" sz="27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700" dirty="0">
                <a:solidFill>
                  <a:schemeClr val="bg2">
                    <a:lumMod val="25000"/>
                  </a:schemeClr>
                </a:solidFill>
              </a:rPr>
              <a:t>Науку благонравья».</a:t>
            </a:r>
            <a:r>
              <a:rPr lang="ru-RU" sz="2700" i="1" dirty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ru-RU" sz="27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7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700" i="1" dirty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ru-RU" sz="2700" i="1" dirty="0" err="1">
                <a:solidFill>
                  <a:schemeClr val="bg2">
                    <a:lumMod val="25000"/>
                  </a:schemeClr>
                </a:solidFill>
              </a:rPr>
              <a:t>Джами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dirty="0"/>
              <a:t> </a:t>
            </a:r>
          </a:p>
        </p:txBody>
      </p:sp>
      <p:sp>
        <p:nvSpPr>
          <p:cNvPr id="13" name="Текст 9">
            <a:extLst>
              <a:ext uri="{FF2B5EF4-FFF2-40B4-BE49-F238E27FC236}">
                <a16:creationId xmlns:a16="http://schemas.microsoft.com/office/drawing/2014/main" xmlns="" id="{372903E0-E5ED-4FD4-A651-7CBDC5CF3FFB}"/>
              </a:ext>
            </a:extLst>
          </p:cNvPr>
          <p:cNvSpPr txBox="1">
            <a:spLocks/>
          </p:cNvSpPr>
          <p:nvPr/>
        </p:nvSpPr>
        <p:spPr>
          <a:xfrm>
            <a:off x="5616655" y="4211448"/>
            <a:ext cx="5690886" cy="1491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Педагогическая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этика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 - это совокупность норм и правил поведения педагога, обеспечивающая нравственный характер педагогической деятельности и взаимоотношений, обусловленных педагогической деятельностью</a:t>
            </a:r>
          </a:p>
        </p:txBody>
      </p:sp>
      <p:sp>
        <p:nvSpPr>
          <p:cNvPr id="17" name="Текст 9">
            <a:extLst>
              <a:ext uri="{FF2B5EF4-FFF2-40B4-BE49-F238E27FC236}">
                <a16:creationId xmlns:a16="http://schemas.microsoft.com/office/drawing/2014/main" xmlns="" id="{B6704A99-F0EF-4938-A90D-8B69FE35B0D0}"/>
              </a:ext>
            </a:extLst>
          </p:cNvPr>
          <p:cNvSpPr txBox="1">
            <a:spLocks/>
          </p:cNvSpPr>
          <p:nvPr/>
        </p:nvSpPr>
        <p:spPr>
          <a:xfrm>
            <a:off x="5425396" y="2425155"/>
            <a:ext cx="6073405" cy="10272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Этика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 – это философское учение о морали, о ее принципах, развитии и ценности в обществе.</a:t>
            </a:r>
          </a:p>
        </p:txBody>
      </p:sp>
      <p:pic>
        <p:nvPicPr>
          <p:cNvPr id="2052" name="Picture 4" descr="https://346130.selcdn.ru/storage1/include/site_267/section_76/thumbs/Acu6a-uhSt-Y_1200x0_AybP2us9.jpg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31" r="9098"/>
          <a:stretch/>
        </p:blipFill>
        <p:spPr bwMode="auto">
          <a:xfrm>
            <a:off x="971385" y="1306126"/>
            <a:ext cx="4375353" cy="43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5912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ADEF74BF-0E7C-423A-9AEA-98825F3BF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758" y="519093"/>
            <a:ext cx="9604887" cy="63413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+mn-lt"/>
              </a:rPr>
              <a:t>Категории </a:t>
            </a:r>
            <a:r>
              <a:rPr lang="ru-RU" dirty="0">
                <a:latin typeface="+mn-lt"/>
              </a:rPr>
              <a:t>педагогической этики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56BB519-5C09-4006-B72F-846DF47798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7" t="19926" r="41492" b="53534"/>
          <a:stretch/>
        </p:blipFill>
        <p:spPr>
          <a:xfrm>
            <a:off x="1096238" y="1283444"/>
            <a:ext cx="10158690" cy="156845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9AEA3B4F-6C43-430C-920B-3B68FE762C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88032" y="4100716"/>
            <a:ext cx="2811382" cy="2312675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3300" dirty="0" smtClean="0"/>
              <a:t>совокупность, </a:t>
            </a:r>
            <a:r>
              <a:rPr lang="ru-RU" sz="3300" dirty="0"/>
              <a:t>предъявляемых обществом к личности педагога, к выполнению профессиональных обязанностей: осуществлять определённые трудовые функции, преимущественно интеллектуальные, правильно строить взаимоотношения с детьми, их родителями, коллегами по работе, глубоко осознавать свое отношение к выбранной профессии, детскому и педагогическому коллективу, к воспитанию и общественно полезной деятельности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3B6662FB-CC1A-48D1-BFFC-388F41A0D7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1072" y="4110262"/>
            <a:ext cx="2372637" cy="17623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300" dirty="0"/>
              <a:t>моральный статус в коллективе воспитанников и коллег, это своеобразная форма дисциплины, при помощи которой педагог регулирует поведение воспитуемых, влияет на их убеждения.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E468313-E1AC-4FA4-8770-E3E00B2576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57307" y="4110262"/>
            <a:ext cx="2332211" cy="23614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300" dirty="0"/>
              <a:t>С</a:t>
            </a:r>
            <a:r>
              <a:rPr lang="ru-RU" sz="1300" dirty="0" smtClean="0"/>
              <a:t>воеобразное </a:t>
            </a:r>
            <a:r>
              <a:rPr lang="ru-RU" sz="1300" dirty="0"/>
              <a:t>мерило объективности педагога, уровня его нравственной воспитанности (доброты, принципиальности, человечности), проявляющейся в его оценках поступков воспитанников, их отношения к воспитанию, общественно полезной </a:t>
            </a:r>
            <a:r>
              <a:rPr lang="ru-RU" sz="1300" dirty="0" smtClean="0"/>
              <a:t>деятельности</a:t>
            </a:r>
            <a:endParaRPr lang="ru-RU" sz="1300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B824F97F-0C9A-4697-B14C-100926151B38}"/>
              </a:ext>
            </a:extLst>
          </p:cNvPr>
          <p:cNvSpPr/>
          <p:nvPr/>
        </p:nvSpPr>
        <p:spPr>
          <a:xfrm>
            <a:off x="1784688" y="3006634"/>
            <a:ext cx="948888" cy="94888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803B88E4-4C9C-4C73-8830-3AF51C144D96}"/>
              </a:ext>
            </a:extLst>
          </p:cNvPr>
          <p:cNvSpPr/>
          <p:nvPr/>
        </p:nvSpPr>
        <p:spPr>
          <a:xfrm>
            <a:off x="7141661" y="3101700"/>
            <a:ext cx="948888" cy="94888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63CED5B7-E23C-4540-8BAB-1CE6F28BE561}"/>
              </a:ext>
            </a:extLst>
          </p:cNvPr>
          <p:cNvSpPr/>
          <p:nvPr/>
        </p:nvSpPr>
        <p:spPr>
          <a:xfrm>
            <a:off x="4573978" y="3061904"/>
            <a:ext cx="948888" cy="9488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917D4611-33ED-4D49-B07C-63005F7F8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855862" y="3637434"/>
            <a:ext cx="477875" cy="477875"/>
          </a:xfrm>
          <a:prstGeom prst="rect">
            <a:avLst/>
          </a:prstGeom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803B88E4-4C9C-4C73-8830-3AF51C144D96}"/>
              </a:ext>
            </a:extLst>
          </p:cNvPr>
          <p:cNvSpPr/>
          <p:nvPr/>
        </p:nvSpPr>
        <p:spPr>
          <a:xfrm>
            <a:off x="9643810" y="3061904"/>
            <a:ext cx="948888" cy="94888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17D4611-33ED-4D49-B07C-63005F7F8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815668" y="3653064"/>
            <a:ext cx="477875" cy="47787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917D4611-33ED-4D49-B07C-63005F7F8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775281" y="3295291"/>
            <a:ext cx="477875" cy="47787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917D4611-33ED-4D49-B07C-63005F7F8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020194" y="3242140"/>
            <a:ext cx="477875" cy="477875"/>
          </a:xfrm>
          <a:prstGeom prst="rect">
            <a:avLst/>
          </a:prstGeom>
        </p:spPr>
      </p:pic>
      <p:sp>
        <p:nvSpPr>
          <p:cNvPr id="28" name="Текст 12">
            <a:extLst>
              <a:ext uri="{FF2B5EF4-FFF2-40B4-BE49-F238E27FC236}">
                <a16:creationId xmlns:a16="http://schemas.microsoft.com/office/drawing/2014/main" xmlns="" id="{9AEA3B4F-6C43-430C-920B-3B68FE762C3B}"/>
              </a:ext>
            </a:extLst>
          </p:cNvPr>
          <p:cNvSpPr txBox="1">
            <a:spLocks/>
          </p:cNvSpPr>
          <p:nvPr/>
        </p:nvSpPr>
        <p:spPr>
          <a:xfrm>
            <a:off x="6784670" y="4146853"/>
            <a:ext cx="1887381" cy="159066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100" dirty="0"/>
              <a:t>П</a:t>
            </a:r>
            <a:r>
              <a:rPr lang="ru-RU" sz="2100" dirty="0" smtClean="0"/>
              <a:t>онятие</a:t>
            </a:r>
            <a:r>
              <a:rPr lang="ru-RU" sz="2100" dirty="0"/>
              <a:t>, выражающее не только осознание педагога своей значимости, но и общественное признание, общественное уважение его моральных заслуг и качеств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917D4611-33ED-4D49-B07C-63005F7F8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008262" y="3789834"/>
            <a:ext cx="477875" cy="47787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917D4611-33ED-4D49-B07C-63005F7F8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777053" y="3622841"/>
            <a:ext cx="477875" cy="4778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19483" y="1736579"/>
            <a:ext cx="1944005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Педагогический</a:t>
            </a:r>
          </a:p>
          <a:p>
            <a:pPr algn="ctr"/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авторитет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941730" y="1726841"/>
            <a:ext cx="1944005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едагогический 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долг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532619" y="1736579"/>
            <a:ext cx="1944005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едагогическая </a:t>
            </a:r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честь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942821" y="1723453"/>
            <a:ext cx="1944005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едагогическая 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справедливость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917D4611-33ED-4D49-B07C-63005F7F8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346266" y="3295290"/>
            <a:ext cx="477875" cy="47787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917D4611-33ED-4D49-B07C-63005F7F8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879316" y="3259382"/>
            <a:ext cx="477875" cy="4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0543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A4A29B17-C9A2-4A08-B31E-AC1892A67044}"/>
              </a:ext>
            </a:extLst>
          </p:cNvPr>
          <p:cNvSpPr/>
          <p:nvPr/>
        </p:nvSpPr>
        <p:spPr>
          <a:xfrm>
            <a:off x="832992" y="4588207"/>
            <a:ext cx="10520808" cy="1341213"/>
          </a:xfrm>
          <a:prstGeom prst="rect">
            <a:avLst/>
          </a:prstGeom>
          <a:solidFill>
            <a:schemeClr val="accent3">
              <a:lumMod val="20000"/>
              <a:lumOff val="8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5F3A9BF-BCF5-4E70-AA82-7B4928D6E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991" y="510912"/>
            <a:ext cx="6894803" cy="1556274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Виды ложного авторитета</a:t>
            </a:r>
            <a:endParaRPr lang="ru-RU" dirty="0">
              <a:latin typeface="+mn-lt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68BEC484-6D6E-46AB-8510-31BF1DD636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000" i="1" dirty="0"/>
              <a:t>Авторитет подавления</a:t>
            </a:r>
            <a:endParaRPr lang="ru-RU" sz="2400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F07D7B4C-A66B-4E72-B7AC-DFDECD53C8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000" i="1" dirty="0"/>
              <a:t>Авторитет педантизма</a:t>
            </a:r>
            <a:endParaRPr lang="ru-RU" sz="240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4B8FA868-AEAC-45F5-B014-4879DC67127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000" i="1" dirty="0"/>
              <a:t>Авторитет резонёрства</a:t>
            </a:r>
            <a:endParaRPr lang="ru-RU" sz="2400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58D65AEA-8FEE-43E9-9EF8-F0AB2CF6F33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000" i="1" dirty="0"/>
              <a:t>Авторитет мнимой доброты</a:t>
            </a:r>
            <a:endParaRPr lang="ru-RU" sz="2400" dirty="0"/>
          </a:p>
        </p:txBody>
      </p:sp>
      <p:sp>
        <p:nvSpPr>
          <p:cNvPr id="3" name="AutoShape 4" descr="https://www.gov.kz/uploads/2021/9/28/b812bc1231235207734153d9851879d5_original.1312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4604" y="494414"/>
            <a:ext cx="1807461" cy="1807461"/>
          </a:xfrm>
          <a:prstGeom prst="rect">
            <a:avLst/>
          </a:prstGeom>
        </p:spPr>
      </p:pic>
      <p:pic>
        <p:nvPicPr>
          <p:cNvPr id="3082" name="Picture 10" descr="https://media.professionali.ru/processor/topics/original/2021/08/09/nu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83" b="4183"/>
          <a:stretch>
            <a:fillRect/>
          </a:stretch>
        </p:blipFill>
        <p:spPr bwMode="auto">
          <a:xfrm>
            <a:off x="960653" y="2342155"/>
            <a:ext cx="2493220" cy="171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avatars.mds.yandex.net/get-zen_doc/1895133/pub_5e46944195ed5c05adb2cd36_5e480429c6e52572332de1b7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7961" y="2191814"/>
            <a:ext cx="1785007" cy="202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ds05.infourok.ru/uploads/ex/0b8d/00080e54-5b53ac9c/hello_html_250b340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55" t="22648" r="48067" b="3561"/>
          <a:stretch/>
        </p:blipFill>
        <p:spPr bwMode="auto">
          <a:xfrm>
            <a:off x="6530814" y="2092556"/>
            <a:ext cx="1895431" cy="221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avatars.mds.yandex.net/get-zen_doc/1532998/pub_5e4680f740e9c554bad4e0af_5e46910b5033cf582d870242/scale_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8045" y="2132439"/>
            <a:ext cx="1607516" cy="217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2630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746058145"/>
              </p:ext>
            </p:extLst>
          </p:nvPr>
        </p:nvGraphicFramePr>
        <p:xfrm>
          <a:off x="1540386" y="1798843"/>
          <a:ext cx="8321370" cy="4801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+mn-lt"/>
              </a:rPr>
              <a:t>Педагогический ринг «Этика и дошколята»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200" y="1823424"/>
            <a:ext cx="508819" cy="38345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38199" y="2565300"/>
            <a:ext cx="508819" cy="38345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38200" y="3402421"/>
            <a:ext cx="508819" cy="3834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38199" y="4083465"/>
            <a:ext cx="508819" cy="3834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38199" y="4886173"/>
            <a:ext cx="508819" cy="38345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38199" y="5698714"/>
            <a:ext cx="508819" cy="38345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4098" name="Picture 2" descr="https://ruobr.ru/media/program_dod_images/0d0fe091f45a4603a023a4b4f7c2fded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2411" y="3254937"/>
            <a:ext cx="3171389" cy="294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714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163A59-C96B-4911-8F26-4DA1EF463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Педагогическая ситуация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2B7FE9-7CEC-44BD-93D8-5626C8871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2910"/>
            <a:ext cx="3126942" cy="409722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592B7FE9-7CEC-44BD-93D8-5626C887104A}"/>
              </a:ext>
            </a:extLst>
          </p:cNvPr>
          <p:cNvSpPr txBox="1">
            <a:spLocks/>
          </p:cNvSpPr>
          <p:nvPr/>
        </p:nvSpPr>
        <p:spPr>
          <a:xfrm>
            <a:off x="990599" y="1978025"/>
            <a:ext cx="9416845" cy="153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04769" y="1532283"/>
            <a:ext cx="8849031" cy="14949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1. Миша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и Аня держаться за обруч, каждый тянет его к себе, не желая уступить товарищу. Ссора назревает быстро. И вот настает момент, когда взрослый должен вмешаться в ситуацию и дать перейти конфликту в мирное русло. Как поступить воспитателю, соблюдая педагогическую этику?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3732325"/>
            <a:ext cx="8849031" cy="14949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2. Ситуация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 раздевалке: уставший после работы родитель, забирающий ребенка из сада демонстративно произносит: «Где там мой неслух?», «Ну, рассказывай, как ты себя вел сегодня?», хотя обычно мальчик ведет себя хорошо. Какова ваша реакция на этот разговор?</a:t>
            </a:r>
          </a:p>
          <a:p>
            <a:pPr algn="ctr"/>
            <a:endParaRPr lang="ru-RU" dirty="0"/>
          </a:p>
        </p:txBody>
      </p:sp>
      <p:pic>
        <p:nvPicPr>
          <p:cNvPr id="5122" name="Picture 2" descr="https://www.takasima.ru/netcat_files/userfiles/yanvar/ques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955" y="1616351"/>
            <a:ext cx="1412915" cy="141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get-zen_doc/3489860/pub_60302e54084cc34524aea242_60302e95a332dd73731fbb5b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36201" y="3362632"/>
            <a:ext cx="2370663" cy="237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5124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163A59-C96B-4911-8F26-4DA1EF463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394" y="389705"/>
            <a:ext cx="8492612" cy="1006511"/>
          </a:xfrm>
        </p:spPr>
        <p:txBody>
          <a:bodyPr/>
          <a:lstStyle/>
          <a:p>
            <a:r>
              <a:rPr lang="ru-RU" dirty="0">
                <a:latin typeface="+mn-lt"/>
              </a:rPr>
              <a:t>Деловая игра «Импровизация»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2B7FE9-7CEC-44BD-93D8-5626C8871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2910"/>
            <a:ext cx="3126942" cy="409722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592B7FE9-7CEC-44BD-93D8-5626C887104A}"/>
              </a:ext>
            </a:extLst>
          </p:cNvPr>
          <p:cNvSpPr txBox="1">
            <a:spLocks/>
          </p:cNvSpPr>
          <p:nvPr/>
        </p:nvSpPr>
        <p:spPr>
          <a:xfrm>
            <a:off x="990599" y="1978025"/>
            <a:ext cx="9416845" cy="153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68228" y="1867668"/>
            <a:ext cx="3507657" cy="14949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1. Обыграть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ситуацию </a:t>
            </a:r>
            <a:endParaRPr lang="ru-RU" sz="20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Иди сюда»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десятью оттенками голоса.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0599" y="3674335"/>
            <a:ext cx="3431458" cy="24704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2. Разговор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по телефону. Обыграть несколько ситуаций –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выражение благодарности, приглашение,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извинение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146" name="Picture 2" descr="https://art-vostok.ru/wp-content/uploads/2021/11/rela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819" y="1396216"/>
            <a:ext cx="5409672" cy="393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3840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:a16="http://schemas.microsoft.com/office/drawing/2014/main" xmlns="" id="{2C40AB3F-21E2-4673-A475-895CB15827F3}"/>
              </a:ext>
            </a:extLst>
          </p:cNvPr>
          <p:cNvSpPr txBox="1">
            <a:spLocks/>
          </p:cNvSpPr>
          <p:nvPr/>
        </p:nvSpPr>
        <p:spPr>
          <a:xfrm>
            <a:off x="1257301" y="-876307"/>
            <a:ext cx="8958262" cy="1295413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Итоги самообследования педагогов «Этика в моей работе»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076" name="Picture 4" descr="Презентация &amp;amp;quot;Профессиональный стандарт педагога.Портрет современного  учителя&amp;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7272" y="780405"/>
            <a:ext cx="9586941" cy="539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62236" y="6572250"/>
            <a:ext cx="98536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/>
              <a:t>«Воспитатель – это человек, профессионально принимающий на себя ответственность за развитие другого человека</a:t>
            </a:r>
            <a:r>
              <a:rPr lang="ru-RU" sz="2400" dirty="0" smtClean="0"/>
              <a:t>». </a:t>
            </a:r>
          </a:p>
          <a:p>
            <a:pPr algn="r"/>
            <a:r>
              <a:rPr lang="ru-RU" sz="2400" dirty="0" smtClean="0"/>
              <a:t>Ш</a:t>
            </a:r>
            <a:r>
              <a:rPr lang="ru-RU" sz="2400" dirty="0" smtClean="0"/>
              <a:t>. </a:t>
            </a:r>
            <a:r>
              <a:rPr lang="ru-RU" sz="2400" dirty="0" err="1" smtClean="0"/>
              <a:t>Амоношвили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834879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Индикатор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494</Words>
  <Application>Microsoft Office PowerPoint</Application>
  <PresentationFormat>Произвольный</PresentationFormat>
  <Paragraphs>89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Сценарий педагогического совета  «Педагогическая этика  в дошкольном учреждении»</vt:lpstr>
      <vt:lpstr>  Повестка: </vt:lpstr>
      <vt:lpstr>  «Себя сначала воспитай, Чтоб не познать бесславья, Потом другим преподавай Науку благонравья».   Джами  </vt:lpstr>
      <vt:lpstr>Категории педагогической этики</vt:lpstr>
      <vt:lpstr>Виды ложного авторитета</vt:lpstr>
      <vt:lpstr>Педагогический ринг «Этика и дошколята»</vt:lpstr>
      <vt:lpstr>Педагогическая ситуация </vt:lpstr>
      <vt:lpstr>Деловая игра «Импровизация»</vt:lpstr>
      <vt:lpstr>Слайд 9</vt:lpstr>
      <vt:lpstr>Основные выдержки из Положения о профессиональной этике общения в родительских чатах, социальных сетях и мессенджерах</vt:lpstr>
      <vt:lpstr>Слайд 11</vt:lpstr>
      <vt:lpstr>Решение педагогического совета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миха</cp:lastModifiedBy>
  <cp:revision>30</cp:revision>
  <dcterms:created xsi:type="dcterms:W3CDTF">2021-12-05T15:34:12Z</dcterms:created>
  <dcterms:modified xsi:type="dcterms:W3CDTF">2022-03-07T18:18:06Z</dcterms:modified>
</cp:coreProperties>
</file>