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085184"/>
            <a:ext cx="3888432" cy="1224136"/>
          </a:xfrm>
        </p:spPr>
        <p:txBody>
          <a:bodyPr/>
          <a:lstStyle/>
          <a:p>
            <a:r>
              <a:rPr lang="ru-RU" dirty="0" smtClean="0"/>
              <a:t>Педагог – психолог</a:t>
            </a:r>
          </a:p>
          <a:p>
            <a:r>
              <a:rPr lang="ru-RU" dirty="0" smtClean="0"/>
              <a:t>Шахова Анна Александровна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6408712" cy="480653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54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75" y="4794319"/>
            <a:ext cx="2800350" cy="1638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готовности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к школе</a:t>
            </a:r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131821"/>
          </a:xfrm>
        </p:spPr>
        <p:txBody>
          <a:bodyPr/>
          <a:lstStyle/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Личная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готовность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Ребёнок относится к школе позитивно и серьёзно. Он хочет в школу, желание основано на учебной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мотивации)</a:t>
            </a:r>
          </a:p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Эмоционально-волевая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готовность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Дошкольник способен проявлять внутренние (волевые) усилия, чтобы выполнять не только интересные, но и скучные, рутинные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задания).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48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75" y="4794319"/>
            <a:ext cx="2800350" cy="1638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Признаки готовности 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детей к школе</a:t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13182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готовность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Стремиться к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общению со сверстниками, участию в общих играх, следованию правилам и обычаям, принятым в детских группах. Он умеет выполнять требования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педагога).</a:t>
            </a:r>
          </a:p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Интеллектуальная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готовность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>
                <a:latin typeface="Arial" pitchFamily="34" charset="0"/>
                <a:cs typeface="Arial" pitchFamily="34" charset="0"/>
              </a:rPr>
              <a:t>Развитие логического мышления. Ребёнок умеет находить обобщающее понятие к цепочке слов, перечислять сходства и различия предметов, устанавливать логические связи между явлениями, группировать предметы по сходным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признакам).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1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75" y="4794319"/>
            <a:ext cx="2800350" cy="1638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Признаки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готовности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детей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к школе</a:t>
            </a: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772816"/>
            <a:ext cx="6777317" cy="413182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Начальные знания по математике и окружающему миру, навыки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чтения.</a:t>
            </a:r>
          </a:p>
          <a:p>
            <a:pPr algn="just"/>
            <a:endParaRPr lang="ru-RU" b="1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b="1" i="1" dirty="0">
                <a:latin typeface="Arial" pitchFamily="34" charset="0"/>
                <a:cs typeface="Arial" pitchFamily="34" charset="0"/>
              </a:rPr>
              <a:t>Психофизиологическая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готовность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dirty="0">
                <a:latin typeface="Arial" pitchFamily="34" charset="0"/>
                <a:cs typeface="Arial" pitchFamily="34" charset="0"/>
              </a:rPr>
              <a:t>Учитывается рост, вес, мышечный тонус, состояние нервной системы, зрение, слух, общее состояние здоровья. Связная устная и письменная речь, мелкая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моторика).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0973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54" y="386385"/>
            <a:ext cx="2486025" cy="1838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807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Как подготовить ребёнка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школе: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советов родителям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93021"/>
            <a:ext cx="7128792" cy="4275837"/>
          </a:xfrm>
        </p:spPr>
        <p:txBody>
          <a:bodyPr>
            <a:normAutofit lnSpcReduction="10000"/>
          </a:bodyPr>
          <a:lstStyle/>
          <a:p>
            <a:pPr marL="525780" indent="-457200" algn="just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Учитывайте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уровень развития</a:t>
            </a:r>
            <a:r>
              <a:rPr lang="ru-RU" dirty="0">
                <a:latin typeface="Arial" pitchFamily="34" charset="0"/>
                <a:cs typeface="Arial" pitchFamily="34" charset="0"/>
              </a:rPr>
              <a:t>, характер, физиологические и психологические особенности, познавательные способности ребёнка, когда требуете от него аккуратности, ответственности, усидчивости. Эти качества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25780" indent="-457200" algn="just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Начинайте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 малого.</a:t>
            </a:r>
            <a:r>
              <a:rPr lang="ru-RU" dirty="0">
                <a:latin typeface="Arial" pitchFamily="34" charset="0"/>
                <a:cs typeface="Arial" pitchFamily="34" charset="0"/>
              </a:rPr>
              <a:t> Пусть дошкольник привыкает самостоятельно подготавливать одежду, в которой он завтра пойдёт в сад. Постепенно увеличивайте время обучающих занятий, расширяйте рамки ответственности. 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формируются </a:t>
            </a:r>
            <a:r>
              <a:rPr lang="ru-RU" dirty="0">
                <a:latin typeface="Arial" pitchFamily="34" charset="0"/>
                <a:cs typeface="Arial" pitchFamily="34" charset="0"/>
              </a:rPr>
              <a:t>постепенно</a:t>
            </a:r>
            <a:r>
              <a:rPr lang="ru-RU" dirty="0" smtClean="0"/>
              <a:t>.</a:t>
            </a:r>
            <a:endParaRPr lang="ru-RU" b="1" dirty="0"/>
          </a:p>
          <a:p>
            <a:pPr marL="525780" indent="-457200" algn="just">
              <a:buAutoNum type="arabicPeriod"/>
            </a:pPr>
            <a:endParaRPr lang="ru-RU" b="1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2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54" y="386385"/>
            <a:ext cx="2486025" cy="1838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050021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Как подготовить ребёнка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школе: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советов родителям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220784"/>
            <a:ext cx="7488832" cy="4536504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3.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Позволяйте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ребёнку ошибаться.</a:t>
            </a:r>
            <a:r>
              <a:rPr lang="ru-RU" dirty="0">
                <a:latin typeface="Arial" pitchFamily="34" charset="0"/>
                <a:cs typeface="Arial" pitchFamily="34" charset="0"/>
              </a:rPr>
              <a:t> Научите конструктивному отношению к неудачам как части обучения. Не ругайте за ошибки, а помогите дошкольнику найти их и исправить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Важно, чтобы</a:t>
            </a: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нагрузка была посильной</a:t>
            </a:r>
            <a:r>
              <a:rPr lang="ru-RU" dirty="0">
                <a:latin typeface="Arial" pitchFamily="34" charset="0"/>
                <a:cs typeface="Arial" pitchFamily="34" charset="0"/>
              </a:rPr>
              <a:t>, задания следовали от простого к сложному и ребёнок мог справиться с ними. </a:t>
            </a:r>
            <a:endParaRPr lang="ru-RU" b="1" i="1" dirty="0"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Чутко относитесь к трудностям ребёнка</a:t>
            </a:r>
            <a:r>
              <a:rPr lang="ru-RU" dirty="0">
                <a:latin typeface="Arial" pitchFamily="34" charset="0"/>
                <a:cs typeface="Arial" pitchFamily="34" charset="0"/>
              </a:rPr>
              <a:t>, при необходимости обращайтесь к психологам, логопедам, педагогам.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26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54" y="386385"/>
            <a:ext cx="2486025" cy="1838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9807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Как подготовить ребёнка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школе: </a:t>
            </a:r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10 советов родителям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93021"/>
            <a:ext cx="7488832" cy="479715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b="1" dirty="0">
                <a:solidFill>
                  <a:schemeClr val="bg2">
                    <a:lumMod val="75000"/>
                  </a:schemeClr>
                </a:solidFill>
              </a:rPr>
              <a:t>6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При подготовке к школе оставьте в жизни ребёнка место для игр</a:t>
            </a:r>
            <a:r>
              <a:rPr lang="ru-RU" dirty="0">
                <a:latin typeface="Arial" pitchFamily="34" charset="0"/>
                <a:cs typeface="Arial" pitchFamily="34" charset="0"/>
              </a:rPr>
              <a:t>, развлечений, сюрпризов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Приучайте ребёнка к режиму дня школьника:</a:t>
            </a:r>
            <a:r>
              <a:rPr lang="ru-RU" dirty="0">
                <a:latin typeface="Arial" pitchFamily="34" charset="0"/>
                <a:cs typeface="Arial" pitchFamily="34" charset="0"/>
              </a:rPr>
              <a:t> ложиться и вставать в одно и то же время, отводить достаточно времени на сон и прогулки на свежем воздухе. </a:t>
            </a:r>
          </a:p>
          <a:p>
            <a:pPr marL="68580" indent="0" algn="just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Организуйте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дома комфортную развивающую среду.</a:t>
            </a:r>
            <a:r>
              <a:rPr lang="ru-RU" dirty="0">
                <a:latin typeface="Arial" pitchFamily="34" charset="0"/>
                <a:cs typeface="Arial" pitchFamily="34" charset="0"/>
              </a:rPr>
              <a:t> Обеспечьте свободный доступ ребёнка к пластилину, карандашам и краскам, книгам.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15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754" y="386385"/>
            <a:ext cx="2486025" cy="18383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98072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>
                <a:latin typeface="Arial" pitchFamily="34" charset="0"/>
                <a:cs typeface="Arial" pitchFamily="34" charset="0"/>
              </a:rPr>
              <a:t/>
            </a:r>
            <a:br>
              <a:rPr lang="ru-RU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Как подготовить ребёнка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b="1" dirty="0" smtClean="0">
                <a:latin typeface="Arial" pitchFamily="34" charset="0"/>
                <a:cs typeface="Arial" pitchFamily="34" charset="0"/>
              </a:rPr>
            </a:b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школе: </a:t>
            </a:r>
            <a:br>
              <a:rPr lang="ru-RU" sz="3600" b="1" dirty="0">
                <a:latin typeface="Arial" pitchFamily="34" charset="0"/>
                <a:cs typeface="Arial" pitchFamily="34" charset="0"/>
              </a:rPr>
            </a:br>
            <a:r>
              <a:rPr lang="ru-RU" sz="3600" b="1" dirty="0">
                <a:latin typeface="Arial" pitchFamily="34" charset="0"/>
                <a:cs typeface="Arial" pitchFamily="34" charset="0"/>
              </a:rPr>
              <a:t>10 советов родителям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66659"/>
            <a:ext cx="7488832" cy="4797152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9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>
                <a:latin typeface="Arial" pitchFamily="34" charset="0"/>
                <a:cs typeface="Arial" pitchFamily="34" charset="0"/>
              </a:rPr>
              <a:t>Обратите внимание на то, как ребёнок 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справляется со своими эмоциями:</a:t>
            </a:r>
            <a:r>
              <a:rPr lang="ru-RU" dirty="0">
                <a:latin typeface="Arial" pitchFamily="34" charset="0"/>
                <a:cs typeface="Arial" pitchFamily="34" charset="0"/>
              </a:rPr>
              <a:t> выражает злость, делится радостью. Учите его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экологичному</a:t>
            </a:r>
            <a:r>
              <a:rPr lang="ru-RU" dirty="0">
                <a:latin typeface="Arial" pitchFamily="34" charset="0"/>
                <a:cs typeface="Arial" pitchFamily="34" charset="0"/>
              </a:rPr>
              <a:t> проявлению эмоций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68580" indent="0" algn="just">
              <a:buNone/>
            </a:pP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Формируйте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положительное отношение</a:t>
            </a:r>
            <a:r>
              <a:rPr lang="ru-RU" dirty="0">
                <a:latin typeface="Arial" pitchFamily="34" charset="0"/>
                <a:cs typeface="Arial" pitchFamily="34" charset="0"/>
              </a:rPr>
              <a:t> ребёнка к школе. Расскажите о своём детстве, любимых предметах и учителях, дружбе с одноклассниками. 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093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220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Презентация PowerPoint</vt:lpstr>
      <vt:lpstr>  Признаки готовности  детей к школе </vt:lpstr>
      <vt:lpstr>  Признаки готовности  детей к школе </vt:lpstr>
      <vt:lpstr>  Признаки готовности  детей к школе </vt:lpstr>
      <vt:lpstr>  Как подготовить ребёнка  к школе:  10 советов родителям</vt:lpstr>
      <vt:lpstr>  Как подготовить ребёнка  к школе:  10 советов родителям</vt:lpstr>
      <vt:lpstr>  Как подготовить ребёнка  к школе:  10 советов родителям</vt:lpstr>
      <vt:lpstr>  Как подготовить ребёнка  к школе:  10 советов родителям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4</cp:revision>
  <dcterms:created xsi:type="dcterms:W3CDTF">2021-09-17T09:20:41Z</dcterms:created>
  <dcterms:modified xsi:type="dcterms:W3CDTF">2021-09-17T09:59:11Z</dcterms:modified>
</cp:coreProperties>
</file>