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62" r:id="rId4"/>
    <p:sldId id="264" r:id="rId5"/>
    <p:sldId id="265" r:id="rId6"/>
    <p:sldId id="271" r:id="rId7"/>
    <p:sldId id="270" r:id="rId8"/>
    <p:sldId id="281" r:id="rId9"/>
    <p:sldId id="267" r:id="rId10"/>
    <p:sldId id="272" r:id="rId11"/>
    <p:sldId id="273" r:id="rId12"/>
    <p:sldId id="268" r:id="rId13"/>
    <p:sldId id="274" r:id="rId14"/>
    <p:sldId id="277" r:id="rId15"/>
    <p:sldId id="275" r:id="rId16"/>
    <p:sldId id="282" r:id="rId17"/>
    <p:sldId id="276" r:id="rId18"/>
    <p:sldId id="278" r:id="rId19"/>
    <p:sldId id="283" r:id="rId20"/>
    <p:sldId id="284" r:id="rId21"/>
    <p:sldId id="279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663300"/>
    <a:srgbClr val="800000"/>
    <a:srgbClr val="004200"/>
    <a:srgbClr val="007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C991-1D6F-4F14-882B-EE6282C7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5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3CC6-A0BC-425C-A878-7B2A571D4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3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5D23-F0E4-4401-BFFD-E5DEC20E1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13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4A51-FAAE-4393-BC73-F028A8BC9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66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DD32-318D-460A-82A2-9CA34302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13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50C3-843B-48ED-8ED7-141C689A7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7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D5E10-F2D0-4E01-98FE-C24F9877F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5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E16E-6DB5-4F4F-A6AF-1C1DA5F82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7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6F5F-400F-4249-A1E7-6451FF2C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75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D015-B1F3-4339-A3BE-6E2E25325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179F-E20A-471D-A647-86EF5BF1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73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AD883F-E297-401C-8E88-1A73EC3D6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549275"/>
            <a:ext cx="6624638" cy="10699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Проект плана методического сопровождения </a:t>
            </a:r>
            <a:br>
              <a:rPr lang="ru-RU" altLang="ru-RU" sz="2400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введения ФГОС в ДОУ № 48</a:t>
            </a:r>
            <a:br>
              <a:rPr lang="ru-RU" altLang="ru-RU" sz="2400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i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2014-2015гг.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276475"/>
            <a:ext cx="6335712" cy="266541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Борисенок</a:t>
            </a: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Н.М. ст.воспитатель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Мареева С.Б.     воспитатель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Пашура</a:t>
            </a: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Н.А.     воспитатель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Кузнецова Н.А. воспитатель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Соболева Л.В.   воспитатель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Громова В.Д. музыкальный руководитель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2000" i="1" dirty="0" smtClean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3708400" y="5589588"/>
            <a:ext cx="232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>
                <a:latin typeface="Tahoma" pitchFamily="34" charset="0"/>
                <a:cs typeface="Tahoma" pitchFamily="34" charset="0"/>
              </a:rPr>
              <a:t>Ярославль, 2014 г</a:t>
            </a:r>
            <a:endParaRPr lang="ru-RU" sz="2000"/>
          </a:p>
        </p:txBody>
      </p:sp>
      <p:pic>
        <p:nvPicPr>
          <p:cNvPr id="2053" name="Picture 5" descr="C:\Users\admin\Pictures\book%20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024063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800000"/>
                </a:solidFill>
                <a:cs typeface="Tahoma" pitchFamily="34" charset="0"/>
              </a:rPr>
              <a:t>Организационное</a:t>
            </a:r>
            <a:endParaRPr lang="ru-RU" sz="32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1055271"/>
              </p:ext>
            </p:extLst>
          </p:nvPr>
        </p:nvGraphicFramePr>
        <p:xfrm>
          <a:off x="539552" y="1628800"/>
          <a:ext cx="8215313" cy="4700753"/>
        </p:xfrm>
        <a:graphic>
          <a:graphicData uri="http://schemas.openxmlformats.org/drawingml/2006/table">
            <a:tbl>
              <a:tblPr/>
              <a:tblGrid>
                <a:gridCol w="627063"/>
                <a:gridCol w="2511425"/>
                <a:gridCol w="1163637"/>
                <a:gridCol w="1617663"/>
                <a:gridCol w="229552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729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Создание творческой группы по разработке ООП</a:t>
                      </a:r>
                    </a:p>
                  </a:txBody>
                  <a:tcPr marL="90000" marR="90000" marT="22077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Октябрь</a:t>
                      </a: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Разработка ООП ДОУ</a:t>
                      </a: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постоянно действующего семинара по введению ФГОС ДО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г.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Созданы условия для повышение профессионального уровня педагогов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наставничества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г.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Педагоги-наставники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изучения опыта внедрения ФГОС ДО в других регионах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Изучен передовой опыт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Обеспечение</a:t>
                      </a:r>
                      <a:r>
                        <a:rPr lang="ru-RU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участия педагогов в профессиональных конкурсах различного уровня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Заведующий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Профессиональный рост  педагогов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77419"/>
              </p:ext>
            </p:extLst>
          </p:nvPr>
        </p:nvGraphicFramePr>
        <p:xfrm>
          <a:off x="285750" y="2000250"/>
          <a:ext cx="8286750" cy="2448062"/>
        </p:xfrm>
        <a:graphic>
          <a:graphicData uri="http://schemas.openxmlformats.org/drawingml/2006/table">
            <a:tbl>
              <a:tblPr/>
              <a:tblGrid>
                <a:gridCol w="620713"/>
                <a:gridCol w="2544762"/>
                <a:gridCol w="1173163"/>
                <a:gridCol w="1631950"/>
                <a:gridCol w="2316162"/>
              </a:tblGrid>
              <a:tr h="12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117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2.6.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конкурса методических разработок, конспектов занятий на основе интеграции образовательных областей в соответствии с ФГОС ДО</a:t>
                      </a:r>
                    </a:p>
                  </a:txBody>
                  <a:tcPr marL="90000" marR="90000" marT="220755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Март</a:t>
                      </a:r>
                    </a:p>
                  </a:txBody>
                  <a:tcPr marL="90000" marR="90000" marT="223275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творческая группа</a:t>
                      </a:r>
                    </a:p>
                  </a:txBody>
                  <a:tcPr marL="90000" marR="90000" marT="220755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Совершенствование профессиональных умений, стимулирование творчества</a:t>
                      </a:r>
                    </a:p>
                  </a:txBody>
                  <a:tcPr marL="90000" marR="90000" marT="220755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Методическое</a:t>
            </a:r>
            <a:endParaRPr lang="ru-RU" smtClean="0"/>
          </a:p>
        </p:txBody>
      </p:sp>
      <p:pic>
        <p:nvPicPr>
          <p:cNvPr id="12291" name="Picture 4" descr="C:\Users\admin\Pictures\risunok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571625"/>
            <a:ext cx="4810125" cy="4230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cs typeface="Tahoma" pitchFamily="34" charset="0"/>
              </a:rPr>
              <a:t>Методическое</a:t>
            </a:r>
            <a:r>
              <a:rPr lang="en-US" altLang="ru-RU" b="1" dirty="0" smtClean="0">
                <a:solidFill>
                  <a:srgbClr val="800000"/>
                </a:solidFill>
                <a:cs typeface="Tahoma" pitchFamily="34" charset="0"/>
              </a:rPr>
              <a:t> </a:t>
            </a:r>
            <a:r>
              <a:rPr lang="ru-RU" altLang="ru-RU" b="1" dirty="0" smtClean="0">
                <a:solidFill>
                  <a:srgbClr val="800000"/>
                </a:solidFill>
                <a:cs typeface="Tahoma" pitchFamily="34" charset="0"/>
              </a:rPr>
              <a:t> обеспечение</a:t>
            </a: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4977472"/>
              </p:ext>
            </p:extLst>
          </p:nvPr>
        </p:nvGraphicFramePr>
        <p:xfrm>
          <a:off x="357158" y="1317521"/>
          <a:ext cx="8786843" cy="5275557"/>
        </p:xfrm>
        <a:graphic>
          <a:graphicData uri="http://schemas.openxmlformats.org/drawingml/2006/table">
            <a:tbl>
              <a:tblPr/>
              <a:tblGrid>
                <a:gridCol w="656944"/>
                <a:gridCol w="2698935"/>
                <a:gridCol w="1188850"/>
                <a:gridCol w="1671384"/>
                <a:gridCol w="2570730"/>
              </a:tblGrid>
              <a:tr h="907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589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Комплектование библиотеки методического кабинета ДОУ в соответствии с ФГОС ДО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течение всего периода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Выставка литературы в методическом кабинете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756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Приведение ООП ДО в соответствии с ФГОС ДО с учётом примерной основной образовательной 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1.01.2016г.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Творческая группа, 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Структура и содержание ООП в соответствии с ФГОС ДО.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92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Разработка методических материалов по актуальным вопросам введения ФГОС ДО в работу ДОО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2014-2016гг.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Старший  воспитатель, педагоги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Консультации в родительских уголках, на информационных стендах, на сайте ДОО, презентации, конспекты мероприятий.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654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Приобретение (создание) методических пособий в соответствии с ФГОС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течение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периода</a:t>
                      </a: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Старший  воспитатель, педагоги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Создание условий для работы педагогов в соответствии с ФГОС ДО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772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3.5.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Сопровождение  участия педагогов  в конкурсах профессионального  мастерства различного уровня.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течение всего периода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Профессиональный рост  педагогов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Публикации в СМИ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632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Деловая игра «Я знаю…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конце периода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232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Систематизация знаний педагогов ФГОС ДО</a:t>
                      </a:r>
                    </a:p>
                  </a:txBody>
                  <a:tcPr marL="90000" marR="90000" marT="25549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400925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Повышение </a:t>
            </a:r>
            <a:br>
              <a:rPr lang="ru-RU" sz="2800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профессиональной компетентности педагогов</a:t>
            </a:r>
            <a:endParaRPr lang="ru-RU" sz="2800" smtClean="0"/>
          </a:p>
        </p:txBody>
      </p:sp>
      <p:pic>
        <p:nvPicPr>
          <p:cNvPr id="14339" name="Picture 3" descr="C:\Users\admin\Pictures\13693581011726588855graduation_hat-12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7162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admin\Pictures\llpInclusion_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357563"/>
            <a:ext cx="4724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  <a:cs typeface="Tahoma" pitchFamily="34" charset="0"/>
              </a:rPr>
              <a:t>Повышение профессиональной</a:t>
            </a:r>
            <a:br>
              <a:rPr lang="ru-RU" sz="2800" b="1" smtClean="0">
                <a:solidFill>
                  <a:srgbClr val="800000"/>
                </a:solidFill>
                <a:cs typeface="Tahoma" pitchFamily="34" charset="0"/>
              </a:rPr>
            </a:br>
            <a:r>
              <a:rPr lang="ru-RU" sz="2800" b="1" smtClean="0">
                <a:solidFill>
                  <a:srgbClr val="800000"/>
                </a:solidFill>
                <a:cs typeface="Tahoma" pitchFamily="34" charset="0"/>
              </a:rPr>
              <a:t> компетентности педагогов</a:t>
            </a:r>
            <a:r>
              <a:rPr lang="ru-RU" sz="3200" b="1" i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200" b="1" i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</a:br>
            <a:endParaRPr lang="ru-RU" sz="3200" b="1" i="1" smtClean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6277135"/>
              </p:ext>
            </p:extLst>
          </p:nvPr>
        </p:nvGraphicFramePr>
        <p:xfrm>
          <a:off x="428625" y="1714500"/>
          <a:ext cx="8429625" cy="4602407"/>
        </p:xfrm>
        <a:graphic>
          <a:graphicData uri="http://schemas.openxmlformats.org/drawingml/2006/table">
            <a:tbl>
              <a:tblPr/>
              <a:tblGrid>
                <a:gridCol w="630238"/>
                <a:gridCol w="2589212"/>
                <a:gridCol w="1193800"/>
                <a:gridCol w="1660525"/>
                <a:gridCol w="2355850"/>
              </a:tblGrid>
              <a:tr h="82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196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4.1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постоянно действующего семинара по темам: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ФГОС ДО цели и содержание;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Принципы реализации ФГОС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Структура ФГОС ДО Требования к условиям освоения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Принципы построения предметно – пространственной среды в соответствии с ФГОС ДО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Целевые ориентиры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Проектная и исследовательская деятельность дошкольников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Интеграция образовательных областей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Комплексно – тематическое планирование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г.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профессионального уровня педагогов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1005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4.2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Круглый стол «Преемственность ФГТ и ФГОС: общее и отличия»(см. приложение 2)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Март 2014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профессионального уровня педагогов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0528858"/>
              </p:ext>
            </p:extLst>
          </p:nvPr>
        </p:nvGraphicFramePr>
        <p:xfrm>
          <a:off x="357158" y="2143116"/>
          <a:ext cx="8429684" cy="3929088"/>
        </p:xfrm>
        <a:graphic>
          <a:graphicData uri="http://schemas.openxmlformats.org/drawingml/2006/table">
            <a:tbl>
              <a:tblPr/>
              <a:tblGrid>
                <a:gridCol w="655769"/>
                <a:gridCol w="2691542"/>
                <a:gridCol w="1241548"/>
                <a:gridCol w="1725386"/>
                <a:gridCol w="2115439"/>
              </a:tblGrid>
              <a:tr h="1066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888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Консультация «Реализация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деятельностного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подхода в процессе образовательной деятельности»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Февраль 2015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профессионального уровня педагогов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693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Круглый стол: «Целевые ориентиры и формирование предпосылок УУД дошкольника»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Апрель 2015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Педагог – психолог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1280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Коммуникативный тренинг компетентности педагогов «Современные подходы к организации образовательного процесса согласно ФГОС ДО»(</a:t>
                      </a: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см. приложение 7)</a:t>
                      </a:r>
                      <a:endParaRPr lang="ru-RU" sz="1100" i="0" kern="12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Октябрь 2015</a:t>
                      </a:r>
                      <a:endParaRPr lang="ru-RU" sz="1100" i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Педагог -психолог</a:t>
                      </a:r>
                      <a:endParaRPr lang="ru-RU" sz="1100" i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Педагоги мотивированы на принятие и реализацию ФГОС ДО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11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14414" y="285750"/>
            <a:ext cx="7929586" cy="1143000"/>
          </a:xfrm>
        </p:spPr>
        <p:txBody>
          <a:bodyPr/>
          <a:lstStyle/>
          <a:p>
            <a:r>
              <a:rPr lang="ru-RU" altLang="ru-RU" i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Контрольно-аналитическое</a:t>
            </a:r>
            <a:endParaRPr lang="ru-RU" i="1" dirty="0" smtClean="0">
              <a:solidFill>
                <a:srgbClr val="800000"/>
              </a:solidFill>
            </a:endParaRPr>
          </a:p>
        </p:txBody>
      </p:sp>
      <p:pic>
        <p:nvPicPr>
          <p:cNvPr id="16387" name="Picture 2" descr="C:\Users\admin\Pictures\re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85938"/>
            <a:ext cx="3333750" cy="3333750"/>
          </a:xfrm>
          <a:noFill/>
        </p:spPr>
      </p:pic>
      <p:pic>
        <p:nvPicPr>
          <p:cNvPr id="16388" name="Picture 3" descr="C:\Users\admin\Pictures\prinyatie-resheniy-ob-investirovan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14625"/>
            <a:ext cx="233362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800000"/>
                </a:solidFill>
                <a:cs typeface="Tahoma" pitchFamily="34" charset="0"/>
              </a:rPr>
              <a:t>Контрольно-аналитическое</a:t>
            </a:r>
            <a:endParaRPr lang="ru-RU" sz="3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4523798"/>
              </p:ext>
            </p:extLst>
          </p:nvPr>
        </p:nvGraphicFramePr>
        <p:xfrm>
          <a:off x="285720" y="2071678"/>
          <a:ext cx="8501063" cy="4364020"/>
        </p:xfrm>
        <a:graphic>
          <a:graphicData uri="http://schemas.openxmlformats.org/drawingml/2006/table">
            <a:tbl>
              <a:tblPr/>
              <a:tblGrid>
                <a:gridCol w="636105"/>
                <a:gridCol w="2610830"/>
                <a:gridCol w="1204317"/>
                <a:gridCol w="1673646"/>
                <a:gridCol w="2376165"/>
              </a:tblGrid>
              <a:tr h="779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897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Мониторинг уровня готовности педагогических кадров к введению ФГОС ДО через анкетирование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Сентябрь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Выявлены потребности и проблемы. Проведен анализ затруднений педагогов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793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Анализ развивающей предметно – пространственной среды на основе требований в соответствии с ФГОС ДО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Октябрь-ноябрь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Аналитическая справка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Составлен перечень необходимого оборудования и методической литературы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92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Анализ обеспеченности методической литературой в соответствии с ФГОС ДО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Июль – август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92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Анализ кадрового обеспечения введения ФГОС ДО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август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2014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Заведующий </a:t>
                      </a:r>
                    </a:p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Аналитическая справка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Составлен план – график прохождения КПК ФГОС ДО и прохождения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аттестации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2415358"/>
              </p:ext>
            </p:extLst>
          </p:nvPr>
        </p:nvGraphicFramePr>
        <p:xfrm>
          <a:off x="357158" y="2428868"/>
          <a:ext cx="8435280" cy="3444240"/>
        </p:xfrm>
        <a:graphic>
          <a:graphicData uri="http://schemas.openxmlformats.org/drawingml/2006/table">
            <a:tbl>
              <a:tblPr/>
              <a:tblGrid>
                <a:gridCol w="631182"/>
                <a:gridCol w="2590626"/>
                <a:gridCol w="1194998"/>
                <a:gridCol w="1660696"/>
                <a:gridCol w="2357778"/>
              </a:tblGrid>
              <a:tr h="720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плана – графика курсовой подготовки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-заказа и закупки методической литературы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приведения в соответствие с ФГОС ДО развивающей предметно – пространственной  среды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-своевременное размещение  информации  на сайте и информационных стендах ДОУ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2014 - 2015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Заведующий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Аналитический 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Анализ работы ДОУ по введению ФГОС ДО.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конце периода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заведующий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Педагог - психолог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Выявлены проблемы, намечены пути решения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094" y="260648"/>
            <a:ext cx="7643812" cy="1797050"/>
          </a:xfrm>
        </p:spPr>
        <p:txBody>
          <a:bodyPr/>
          <a:lstStyle/>
          <a:p>
            <a:pPr algn="l">
              <a:defRPr/>
            </a:pPr>
            <a:r>
              <a:rPr lang="ru-RU" altLang="ru-RU" sz="24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Цель:</a:t>
            </a:r>
            <a: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  <a:t>Создание условий повышения</a:t>
            </a:r>
            <a:b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  <a:t>профессиональной компетентности </a:t>
            </a:r>
            <a:b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  <a:t>педагогических кадров для введения и </a:t>
            </a:r>
            <a:b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007000"/>
                </a:solidFill>
                <a:latin typeface="Tahoma" pitchFamily="34" charset="0"/>
                <a:cs typeface="Tahoma" pitchFamily="34" charset="0"/>
              </a:rPr>
              <a:t>реализации ФГОС ДО</a:t>
            </a:r>
            <a:endParaRPr lang="ru-RU" sz="2400" dirty="0">
              <a:solidFill>
                <a:srgbClr val="007000"/>
              </a:solidFill>
            </a:endParaRPr>
          </a:p>
        </p:txBody>
      </p:sp>
      <p:pic>
        <p:nvPicPr>
          <p:cNvPr id="3075" name="Picture 2" descr="C:\Users\admin\Pictures\zwei-mit-Sprechblasen6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714625"/>
            <a:ext cx="5643563" cy="3714750"/>
          </a:xfrm>
          <a:noFill/>
        </p:spPr>
      </p:pic>
      <p:sp>
        <p:nvSpPr>
          <p:cNvPr id="5" name="Выноска-облако 4"/>
          <p:cNvSpPr/>
          <p:nvPr/>
        </p:nvSpPr>
        <p:spPr>
          <a:xfrm>
            <a:off x="5715000" y="2501105"/>
            <a:ext cx="2000250" cy="1643063"/>
          </a:xfrm>
          <a:prstGeom prst="cloudCallout">
            <a:avLst>
              <a:gd name="adj1" fmla="val -60217"/>
              <a:gd name="adj2" fmla="val 5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</a:rPr>
              <a:t>ФГОС</a:t>
            </a:r>
          </a:p>
        </p:txBody>
      </p:sp>
      <p:sp>
        <p:nvSpPr>
          <p:cNvPr id="7" name="Выноска-облако 6"/>
          <p:cNvSpPr/>
          <p:nvPr/>
        </p:nvSpPr>
        <p:spPr>
          <a:xfrm rot="18092342">
            <a:off x="1639888" y="2393950"/>
            <a:ext cx="2438400" cy="18573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</a:rPr>
              <a:t>Закон об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829576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</a:t>
            </a:r>
            <a:br>
              <a:rPr lang="ru-RU" sz="3600" b="1" i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i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(см.папка приложение)</a:t>
            </a:r>
            <a:endParaRPr lang="ru-RU" sz="1600" b="1" i="1" dirty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1.Анкета готовности педагогов введения ФГОС на старте</a:t>
            </a:r>
          </a:p>
          <a:p>
            <a:pPr>
              <a:buNone/>
            </a:pPr>
            <a:r>
              <a:rPr lang="ru-RU" sz="2000" dirty="0" smtClean="0"/>
              <a:t>2.Сравнительный анализ ФГТ и ФГОС ДО</a:t>
            </a:r>
          </a:p>
          <a:p>
            <a:pPr>
              <a:buNone/>
            </a:pPr>
            <a:r>
              <a:rPr lang="ru-RU" sz="2000" dirty="0" smtClean="0"/>
              <a:t>3. Глоссарий</a:t>
            </a:r>
          </a:p>
          <a:p>
            <a:pPr>
              <a:buNone/>
            </a:pPr>
            <a:r>
              <a:rPr lang="ru-RU" sz="2000" dirty="0" smtClean="0"/>
              <a:t>4.Консультация «ФГОС ДО»</a:t>
            </a:r>
          </a:p>
          <a:p>
            <a:pPr>
              <a:buNone/>
            </a:pPr>
            <a:r>
              <a:rPr lang="ru-RU" sz="2000" dirty="0" smtClean="0"/>
              <a:t>5.Семинар для педагогов ДОУ</a:t>
            </a:r>
          </a:p>
          <a:p>
            <a:pPr>
              <a:buNone/>
            </a:pPr>
            <a:r>
              <a:rPr lang="ru-RU" sz="2000" dirty="0" smtClean="0"/>
              <a:t>5.О ФГОС ДО(для </a:t>
            </a:r>
            <a:r>
              <a:rPr lang="ru-RU" sz="2000" dirty="0" err="1" smtClean="0"/>
              <a:t>информ.стенда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/>
              <a:t>6.Деловая игра  «ФГОС дошкольного образования»</a:t>
            </a:r>
          </a:p>
          <a:p>
            <a:pPr>
              <a:buNone/>
            </a:pPr>
            <a:r>
              <a:rPr lang="ru-RU" sz="2000" dirty="0" smtClean="0"/>
              <a:t>7.Коммуникативный тренинг</a:t>
            </a:r>
          </a:p>
          <a:p>
            <a:pPr>
              <a:buNone/>
            </a:pPr>
            <a:r>
              <a:rPr lang="ru-RU" sz="2000" dirty="0" smtClean="0"/>
              <a:t>8.Положение конкурса </a:t>
            </a:r>
            <a:r>
              <a:rPr lang="ru-RU" sz="2000" dirty="0" err="1" smtClean="0"/>
              <a:t>Конспект-ОД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9.Деловая игра «Я знаю…»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725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Pictures\sobstvennyy-biznes--55a9-1339990027892450-1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214438"/>
            <a:ext cx="4525962" cy="4525962"/>
          </a:xfr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4214813" y="571500"/>
            <a:ext cx="4572000" cy="2428875"/>
          </a:xfrm>
          <a:prstGeom prst="wedgeEllipseCallout">
            <a:avLst>
              <a:gd name="adj1" fmla="val -60115"/>
              <a:gd name="adj2" fmla="val 52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Благодарим за внимание!</a:t>
            </a:r>
          </a:p>
        </p:txBody>
      </p:sp>
      <p:pic>
        <p:nvPicPr>
          <p:cNvPr id="18436" name="Picture 3" descr="C:\Users\admin\Pictures\95696b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571750"/>
            <a:ext cx="31432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 flipV="1">
            <a:off x="1000100" y="357167"/>
            <a:ext cx="7686700" cy="335917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23850" y="785813"/>
            <a:ext cx="8229600" cy="5811837"/>
          </a:xfrm>
        </p:spPr>
        <p:txBody>
          <a:bodyPr/>
          <a:lstStyle/>
          <a:p>
            <a:pPr marL="1349375" indent="-1349375" algn="ctr" eaLnBrk="1" hangingPunct="1">
              <a:buFontTx/>
              <a:buNone/>
              <a:tabLst>
                <a:tab pos="2517775" algn="l"/>
                <a:tab pos="3762375" algn="l"/>
              </a:tabLst>
              <a:defRPr/>
            </a:pPr>
            <a:r>
              <a:rPr lang="ru-RU" altLang="ru-RU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Задачи: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>
              <a:solidFill>
                <a:srgbClr val="0042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1.Создать в ДОУ  информационное пространство, обеспечивающее переход на ФГОС ДО.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2.Обеспечить организационное сопровождение процессов введения ФГОС ДО.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3. Мотивировать педагогов на формирование субъектной позиции в отношении внедрения ФГОС ДО.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4. Повысить уровень профессиональной компетентности педагогических кадров в области обновления содержания образования в соответствии с ФГОС ДО.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5.Разработать основную образовательную программу ДОУ.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6.Обеспечить  проведение мониторинга   результатов введения ФГОС ДО.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000"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4" descr="C:\Users\admin\Pictures\488965_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168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748712" cy="65246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b="1" dirty="0" smtClean="0">
                <a:latin typeface="Tahoma" pitchFamily="34" charset="0"/>
                <a:cs typeface="Tahoma" pitchFamily="34" charset="0"/>
              </a:rPr>
              <a:t>                        </a:t>
            </a:r>
            <a:r>
              <a:rPr lang="ru-RU" altLang="ru-RU" sz="1800" b="1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Ожидаемые </a:t>
            </a:r>
            <a:r>
              <a:rPr lang="ru-RU" altLang="ru-RU" sz="1800" b="1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результаты</a:t>
            </a:r>
            <a:r>
              <a:rPr lang="ru-RU" altLang="ru-RU" sz="18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                     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Сформирован 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банк информационных ресурсов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ДОУ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                   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нормативно-правовая база</a:t>
            </a:r>
            <a:r>
              <a:rPr lang="ru-RU" altLang="ru-RU" sz="1600" b="1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                    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информация на  сайте ДОУ,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                   копилка 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интернет ресурсов,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                  «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библиотека» ФГОС ДО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Обеспечена реализация сопровождения  процессов введения ФГОС ДО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создан план-график повышения квалификации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педагогических кадров</a:t>
            </a:r>
            <a:endParaRPr lang="ru-RU" altLang="ru-RU" sz="1600" dirty="0">
              <a:solidFill>
                <a:srgbClr val="004200"/>
              </a:solidFill>
              <a:latin typeface="Tahoma" pitchFamily="34" charset="0"/>
              <a:cs typeface="Tahoma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создана комиссия  по аттестации на соответствие занимаемой должности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Разработаны положения и проведены конкурсы на соответствие предметно-пространственной среды ФГОС ДО, конкурсы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педагогического мастерства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, методических разработок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Педагоги мотивированы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на принятие 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и реализацию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ФГОС 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ДО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проведены тренинги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разработаны показатели </a:t>
            </a:r>
            <a:r>
              <a:rPr lang="ru-RU" altLang="ru-RU" sz="1600" dirty="0" smtClean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эффективности деятельности 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педагогов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 У педагогов сформированы профессиональные компетенции</a:t>
            </a:r>
          </a:p>
          <a:p>
            <a:pPr marL="368046" indent="-285750" eaLnBrk="1" fontAlgn="auto" hangingPunct="1">
              <a:spcAft>
                <a:spcPts val="0"/>
              </a:spcAft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используют инновационные технологии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владеют аналитической функцией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1600" dirty="0">
                <a:solidFill>
                  <a:srgbClr val="004200"/>
                </a:solidFill>
                <a:latin typeface="Tahoma" pitchFamily="34" charset="0"/>
                <a:cs typeface="Tahoma" pitchFamily="34" charset="0"/>
              </a:rPr>
              <a:t>способны  к рефлексии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Разработана основная образовательная программа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ДОУ</a:t>
            </a:r>
            <a:endParaRPr lang="ru-RU" altLang="ru-RU" sz="18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ДОУ к реализации ФГОС ДО</a:t>
            </a: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4200"/>
                </a:solidFill>
              </a:rPr>
              <a:t>Направления деятельности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1563" y="1714500"/>
            <a:ext cx="771525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Информационное</a:t>
            </a:r>
          </a:p>
          <a:p>
            <a:pPr eaLnBrk="1" hangingPunct="1">
              <a:defRPr/>
            </a:pPr>
            <a:r>
              <a:rPr lang="ru-RU" dirty="0" smtClean="0"/>
              <a:t>Организационное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  <a:cs typeface="Tahoma" pitchFamily="34" charset="0"/>
              </a:rPr>
              <a:t>Методическое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Повышение профессиональной компетентности</a:t>
            </a:r>
          </a:p>
          <a:p>
            <a:pPr eaLnBrk="1" hangingPunct="1">
              <a:defRPr/>
            </a:pPr>
            <a:r>
              <a:rPr lang="ru-RU" dirty="0" smtClean="0"/>
              <a:t>Контрольно-аналитическое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Информационное</a:t>
            </a:r>
            <a:endParaRPr lang="ru-RU" i="1" smtClean="0"/>
          </a:p>
        </p:txBody>
      </p:sp>
      <p:pic>
        <p:nvPicPr>
          <p:cNvPr id="7171" name="Picture 2" descr="C:\Users\admin\Pictures\Elevinformasjon_image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33575"/>
            <a:ext cx="4705350" cy="352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solidFill>
                  <a:schemeClr val="tx2">
                    <a:satMod val="13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Информационное</a:t>
            </a:r>
            <a:endParaRPr lang="ru-RU" dirty="0" smtClean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57005"/>
              </p:ext>
            </p:extLst>
          </p:nvPr>
        </p:nvGraphicFramePr>
        <p:xfrm>
          <a:off x="395536" y="1844824"/>
          <a:ext cx="8408987" cy="4297656"/>
        </p:xfrm>
        <a:graphic>
          <a:graphicData uri="http://schemas.openxmlformats.org/drawingml/2006/table">
            <a:tbl>
              <a:tblPr/>
              <a:tblGrid>
                <a:gridCol w="684211"/>
                <a:gridCol w="2808278"/>
                <a:gridCol w="1295396"/>
                <a:gridCol w="1800219"/>
                <a:gridCol w="1820883"/>
              </a:tblGrid>
              <a:tr h="720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Создание на официальном сайте учреждения тематической страницы отражающей деятельность ДОУ по введению ФГОС ДО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далее 1 раз в квартал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Ответственный за сайт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Страница сайта создана и пополняется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Изучение и создание банка нормативно – правовой документации разных уровней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по мере выхода документов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Заведующий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Создан банк нормативно – правовой документации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1.3.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Проведение информационно – методических совещаний с педагогами ДОУ по ознакомлению с нормативно – правовой документацией введения ФГОС ДО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течении 2014 – 2015 по мере выхода документов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Педагоги ознакомлены с нормативно – правовой документацией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Проведение информационного семинара для педагогов по вопросам ознакомления с требованиями введения ФГОС ДО для информирования родительской общественностью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Октябрь 2014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Старший воспитатель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Информация размещена на сайте и информационных стендах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8729666" cy="10715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Информационное</a:t>
            </a:r>
            <a:endParaRPr lang="ru-RU" sz="4000" b="1" dirty="0">
              <a:solidFill>
                <a:srgbClr val="B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869786"/>
              </p:ext>
            </p:extLst>
          </p:nvPr>
        </p:nvGraphicFramePr>
        <p:xfrm>
          <a:off x="467544" y="1916832"/>
          <a:ext cx="8408987" cy="3898751"/>
        </p:xfrm>
        <a:graphic>
          <a:graphicData uri="http://schemas.openxmlformats.org/drawingml/2006/table">
            <a:tbl>
              <a:tblPr/>
              <a:tblGrid>
                <a:gridCol w="684211"/>
                <a:gridCol w="2808278"/>
                <a:gridCol w="1295396"/>
                <a:gridCol w="1800219"/>
                <a:gridCol w="1820883"/>
              </a:tblGrid>
              <a:tr h="720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Ответствен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контрольные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A6A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Обеспечение публичной отчетности  о ходе и результатах введения ФГОС ДО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течение всего периода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Заведующий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Ст. воспитатель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 по сайту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Представлен на сайте через</a:t>
                      </a:r>
                      <a:r>
                        <a:rPr lang="ru-RU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наглядную информацию и публичный отчет</a:t>
                      </a:r>
                      <a:endParaRPr lang="ru-RU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1.6</a:t>
                      </a:r>
                      <a:endParaRPr lang="ru-RU" sz="1600" dirty="0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Формирование банка полезных ссылок по ФГОС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мере появления новой информации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Заведующий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Ст. воспитатель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 по сайт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Создан банк полезных ссылок.</a:t>
                      </a:r>
                    </a:p>
                    <a:p>
                      <a:endParaRPr lang="ru-RU" sz="1100" i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1.7</a:t>
                      </a:r>
                      <a:endParaRPr lang="ru-RU" sz="1600" dirty="0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Создание в ДОУ информационного стенда для педагогов</a:t>
                      </a:r>
                      <a:r>
                        <a:rPr lang="ru-RU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 введении ФГОС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Обновление информации в течение периода</a:t>
                      </a:r>
                      <a:endParaRPr lang="ru-RU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Ст. воспитатель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Информационный стенд с периодически обновляющимися материалами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20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Организационное</a:t>
            </a:r>
            <a:endParaRPr lang="ru-RU" smtClean="0"/>
          </a:p>
        </p:txBody>
      </p:sp>
      <p:pic>
        <p:nvPicPr>
          <p:cNvPr id="9219" name="Picture 4" descr="C:\Users\admin\Pictures\direct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614488"/>
            <a:ext cx="66675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706</TotalTime>
  <Words>1229</Words>
  <Application>Microsoft Office PowerPoint</Application>
  <PresentationFormat>Экран (4:3)</PresentationFormat>
  <Paragraphs>307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День Победы_06</vt:lpstr>
      <vt:lpstr>Проект плана методического сопровождения  введения ФГОС в ДОУ № 48 2014-2015гг.</vt:lpstr>
      <vt:lpstr>Цель: Создание условий повышения профессиональной компетентности  педагогических кадров для введения и  реализации ФГОС ДО</vt:lpstr>
      <vt:lpstr>Слайд 3</vt:lpstr>
      <vt:lpstr>Слайд 4</vt:lpstr>
      <vt:lpstr>Направления деятельности</vt:lpstr>
      <vt:lpstr>Информационное</vt:lpstr>
      <vt:lpstr> Информационное</vt:lpstr>
      <vt:lpstr>Информационное</vt:lpstr>
      <vt:lpstr>Организационное</vt:lpstr>
      <vt:lpstr>Организационное</vt:lpstr>
      <vt:lpstr> </vt:lpstr>
      <vt:lpstr>Методическое</vt:lpstr>
      <vt:lpstr>Методическое  обеспечение</vt:lpstr>
      <vt:lpstr>Повышение  профессиональной компетентности педагогов</vt:lpstr>
      <vt:lpstr>Повышение профессиональной  компетентности педагогов </vt:lpstr>
      <vt:lpstr>Слайд 16</vt:lpstr>
      <vt:lpstr>Контрольно-аналитическое</vt:lpstr>
      <vt:lpstr>Контрольно-аналитическое</vt:lpstr>
      <vt:lpstr>Слайд 19</vt:lpstr>
      <vt:lpstr>ПРИЛОЖЕНИЕ  (см.папка приложение)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73</cp:revision>
  <dcterms:created xsi:type="dcterms:W3CDTF">2013-03-16T20:41:41Z</dcterms:created>
  <dcterms:modified xsi:type="dcterms:W3CDTF">2015-02-12T12:14:59Z</dcterms:modified>
</cp:coreProperties>
</file>